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3.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94"/>
  </p:notesMasterIdLst>
  <p:sldIdLst>
    <p:sldId id="453" r:id="rId5"/>
    <p:sldId id="454" r:id="rId6"/>
    <p:sldId id="285" r:id="rId7"/>
    <p:sldId id="445" r:id="rId8"/>
    <p:sldId id="446" r:id="rId9"/>
    <p:sldId id="444" r:id="rId10"/>
    <p:sldId id="439" r:id="rId11"/>
    <p:sldId id="283" r:id="rId12"/>
    <p:sldId id="356" r:id="rId13"/>
    <p:sldId id="357" r:id="rId14"/>
    <p:sldId id="358" r:id="rId15"/>
    <p:sldId id="359" r:id="rId16"/>
    <p:sldId id="294" r:id="rId17"/>
    <p:sldId id="295" r:id="rId18"/>
    <p:sldId id="296" r:id="rId19"/>
    <p:sldId id="297" r:id="rId20"/>
    <p:sldId id="298" r:id="rId21"/>
    <p:sldId id="299" r:id="rId22"/>
    <p:sldId id="300" r:id="rId23"/>
    <p:sldId id="301" r:id="rId24"/>
    <p:sldId id="302" r:id="rId25"/>
    <p:sldId id="303" r:id="rId26"/>
    <p:sldId id="305" r:id="rId27"/>
    <p:sldId id="306" r:id="rId28"/>
    <p:sldId id="307" r:id="rId29"/>
    <p:sldId id="308" r:id="rId30"/>
    <p:sldId id="456" r:id="rId31"/>
    <p:sldId id="457" r:id="rId32"/>
    <p:sldId id="458" r:id="rId33"/>
    <p:sldId id="459" r:id="rId34"/>
    <p:sldId id="366" r:id="rId35"/>
    <p:sldId id="421" r:id="rId36"/>
    <p:sldId id="423" r:id="rId37"/>
    <p:sldId id="374" r:id="rId38"/>
    <p:sldId id="375" r:id="rId39"/>
    <p:sldId id="376" r:id="rId40"/>
    <p:sldId id="368" r:id="rId41"/>
    <p:sldId id="369" r:id="rId42"/>
    <p:sldId id="370" r:id="rId43"/>
    <p:sldId id="371" r:id="rId44"/>
    <p:sldId id="372" r:id="rId45"/>
    <p:sldId id="460" r:id="rId46"/>
    <p:sldId id="373" r:id="rId47"/>
    <p:sldId id="397" r:id="rId48"/>
    <p:sldId id="399" r:id="rId49"/>
    <p:sldId id="400" r:id="rId50"/>
    <p:sldId id="367" r:id="rId51"/>
    <p:sldId id="417" r:id="rId52"/>
    <p:sldId id="435" r:id="rId53"/>
    <p:sldId id="436" r:id="rId54"/>
    <p:sldId id="437" r:id="rId55"/>
    <p:sldId id="404" r:id="rId56"/>
    <p:sldId id="405" r:id="rId57"/>
    <p:sldId id="406" r:id="rId58"/>
    <p:sldId id="407" r:id="rId59"/>
    <p:sldId id="408" r:id="rId60"/>
    <p:sldId id="413" r:id="rId61"/>
    <p:sldId id="411" r:id="rId62"/>
    <p:sldId id="412" r:id="rId63"/>
    <p:sldId id="418" r:id="rId64"/>
    <p:sldId id="419" r:id="rId65"/>
    <p:sldId id="416" r:id="rId66"/>
    <p:sldId id="433" r:id="rId67"/>
    <p:sldId id="447" r:id="rId68"/>
    <p:sldId id="448" r:id="rId69"/>
    <p:sldId id="449" r:id="rId70"/>
    <p:sldId id="415" r:id="rId71"/>
    <p:sldId id="414" r:id="rId72"/>
    <p:sldId id="434" r:id="rId73"/>
    <p:sldId id="455" r:id="rId74"/>
    <p:sldId id="361" r:id="rId75"/>
    <p:sldId id="362" r:id="rId76"/>
    <p:sldId id="363" r:id="rId77"/>
    <p:sldId id="364" r:id="rId78"/>
    <p:sldId id="365" r:id="rId79"/>
    <p:sldId id="310" r:id="rId80"/>
    <p:sldId id="311" r:id="rId81"/>
    <p:sldId id="313" r:id="rId82"/>
    <p:sldId id="450" r:id="rId83"/>
    <p:sldId id="451" r:id="rId84"/>
    <p:sldId id="314" r:id="rId85"/>
    <p:sldId id="424" r:id="rId86"/>
    <p:sldId id="425" r:id="rId87"/>
    <p:sldId id="426" r:id="rId88"/>
    <p:sldId id="427" r:id="rId89"/>
    <p:sldId id="428" r:id="rId90"/>
    <p:sldId id="429" r:id="rId91"/>
    <p:sldId id="430" r:id="rId92"/>
    <p:sldId id="431" r:id="rId93"/>
  </p:sldIdLst>
  <p:sldSz cx="9144000" cy="6858000" type="screen4x3"/>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041C"/>
    <a:srgbClr val="E100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94130" autoAdjust="0"/>
  </p:normalViewPr>
  <p:slideViewPr>
    <p:cSldViewPr snapToGrid="0">
      <p:cViewPr varScale="1">
        <p:scale>
          <a:sx n="108" d="100"/>
          <a:sy n="108" d="100"/>
        </p:scale>
        <p:origin x="1740" y="96"/>
      </p:cViewPr>
      <p:guideLst/>
    </p:cSldViewPr>
  </p:slideViewPr>
  <p:outlineViewPr>
    <p:cViewPr>
      <p:scale>
        <a:sx n="33" d="100"/>
        <a:sy n="33" d="100"/>
      </p:scale>
      <p:origin x="0" y="-6588"/>
    </p:cViewPr>
  </p:outlineViewPr>
  <p:notesTextViewPr>
    <p:cViewPr>
      <p:scale>
        <a:sx n="1" d="1"/>
        <a:sy n="1" d="1"/>
      </p:scale>
      <p:origin x="0" y="0"/>
    </p:cViewPr>
  </p:notesTextViewPr>
  <p:notesViewPr>
    <p:cSldViewPr snapToGrid="0">
      <p:cViewPr varScale="1">
        <p:scale>
          <a:sx n="121" d="100"/>
          <a:sy n="121" d="100"/>
        </p:scale>
        <p:origin x="5022"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presProps" Target="pres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586E56-6BF2-49B1-B08C-E4EE235D6830}" type="datetimeFigureOut">
              <a:rPr lang="en-US" smtClean="0"/>
              <a:t>8/24/2023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0FD6D2-B252-4485-A641-ADF591956F92}" type="slidenum">
              <a:rPr lang="en-US" smtClean="0"/>
              <a:t>‹#›</a:t>
            </a:fld>
            <a:endParaRPr lang="en-US"/>
          </a:p>
        </p:txBody>
      </p:sp>
    </p:spTree>
    <p:extLst>
      <p:ext uri="{BB962C8B-B14F-4D97-AF65-F5344CB8AC3E}">
        <p14:creationId xmlns:p14="http://schemas.microsoft.com/office/powerpoint/2010/main" val="1478983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70.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8A4184E9-549C-4086-BE0F-0E1B791FE447}"/>
              </a:ext>
            </a:extLst>
          </p:cNvPr>
          <p:cNvSpPr>
            <a:spLocks noGrp="1" noRot="1" noChangeAspect="1" noTextEdit="1"/>
          </p:cNvSpPr>
          <p:nvPr>
            <p:ph type="sldImg"/>
          </p:nvPr>
        </p:nvSpPr>
        <p:spPr bwMode="auto">
          <a:xfrm>
            <a:off x="1257300" y="720725"/>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E3EBA296-6D17-4DDE-91D5-81D4AAC15837}"/>
              </a:ext>
            </a:extLst>
          </p:cNvPr>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148" name="Slide Number Placeholder 3">
            <a:extLst>
              <a:ext uri="{FF2B5EF4-FFF2-40B4-BE49-F238E27FC236}">
                <a16:creationId xmlns:a16="http://schemas.microsoft.com/office/drawing/2014/main" id="{F8C4DC26-F01C-4134-93C6-1F492D5C05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F2F2783-BF74-4800-A43D-8AAF143C6FE6}" type="slidenum">
              <a:rPr kumimoji="0" lang="en-US" altLang="en-US" sz="13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139300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Kim WJ, Park SC, Lee SJ, et al.  The prognosis for control of seizures with medications in patients with MRI evidence for </a:t>
            </a:r>
            <a:r>
              <a:rPr lang="en-US" dirty="0" err="1"/>
              <a:t>mesial</a:t>
            </a:r>
            <a:r>
              <a:rPr lang="en-US" dirty="0"/>
              <a:t> temporal sclerosis.  </a:t>
            </a:r>
            <a:r>
              <a:rPr lang="en-US" dirty="0" err="1"/>
              <a:t>Epilepsia</a:t>
            </a:r>
            <a:r>
              <a:rPr lang="en-US" baseline="0" dirty="0"/>
              <a:t> 1999, 40: 290-3.</a:t>
            </a:r>
            <a:endParaRPr lang="en-US" dirty="0"/>
          </a:p>
        </p:txBody>
      </p:sp>
      <p:sp>
        <p:nvSpPr>
          <p:cNvPr id="4" name="Slide Number Placeholder 3"/>
          <p:cNvSpPr>
            <a:spLocks noGrp="1"/>
          </p:cNvSpPr>
          <p:nvPr>
            <p:ph type="sldNum" sz="quarter" idx="10"/>
          </p:nvPr>
        </p:nvSpPr>
        <p:spPr/>
        <p:txBody>
          <a:bodyPr/>
          <a:lstStyle/>
          <a:p>
            <a:fld id="{477F3523-BDF4-4340-B889-4A53C162568A}" type="slidenum">
              <a:rPr lang="en-US" smtClean="0"/>
              <a:pPr/>
              <a:t>21</a:t>
            </a:fld>
            <a:endParaRPr lang="en-US"/>
          </a:p>
        </p:txBody>
      </p:sp>
    </p:spTree>
    <p:extLst>
      <p:ext uri="{BB962C8B-B14F-4D97-AF65-F5344CB8AC3E}">
        <p14:creationId xmlns:p14="http://schemas.microsoft.com/office/powerpoint/2010/main" val="2934262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Mathern</a:t>
            </a:r>
            <a:r>
              <a:rPr lang="en-US" baseline="0" dirty="0"/>
              <a:t> GW, </a:t>
            </a:r>
            <a:r>
              <a:rPr lang="en-US" baseline="0" dirty="0" err="1"/>
              <a:t>Adelson</a:t>
            </a:r>
            <a:r>
              <a:rPr lang="en-US" baseline="0" dirty="0"/>
              <a:t> PD, </a:t>
            </a:r>
            <a:r>
              <a:rPr lang="en-US" baseline="0" dirty="0" err="1"/>
              <a:t>Cahan</a:t>
            </a:r>
            <a:r>
              <a:rPr lang="en-US" baseline="0" dirty="0"/>
              <a:t> LD, </a:t>
            </a:r>
            <a:r>
              <a:rPr lang="en-US" baseline="0" dirty="0" err="1"/>
              <a:t>Leite</a:t>
            </a:r>
            <a:r>
              <a:rPr lang="en-US" baseline="0" dirty="0"/>
              <a:t> JP.  </a:t>
            </a:r>
            <a:r>
              <a:rPr lang="en-US" baseline="0" dirty="0" err="1"/>
              <a:t>Hippocampal</a:t>
            </a:r>
            <a:r>
              <a:rPr lang="en-US" baseline="0" dirty="0"/>
              <a:t> neuron damage in human epilepsy: Meyer’s hypothesis revisited.  </a:t>
            </a:r>
            <a:r>
              <a:rPr lang="en-US" baseline="0" dirty="0" err="1"/>
              <a:t>Prog</a:t>
            </a:r>
            <a:r>
              <a:rPr lang="en-US" baseline="0" dirty="0"/>
              <a:t> Brain Res 2002, 135: 237-251. – 572 </a:t>
            </a:r>
            <a:r>
              <a:rPr lang="en-US" baseline="0" dirty="0" err="1"/>
              <a:t>hippocampal</a:t>
            </a:r>
            <a:r>
              <a:rPr lang="en-US" baseline="0" dirty="0"/>
              <a:t> specimens from TLE patients compared to 73 with extra-temporal seizures and pathologies; HS not a consequence of aging; HS was strongly linked to an initial precipitating injury in both TLE and extra-temporal seizure patients; in TLE, IPIs occurred at an earlier age and often involved seizures</a:t>
            </a:r>
          </a:p>
          <a:p>
            <a:r>
              <a:rPr lang="en-US" baseline="0" dirty="0"/>
              <a:t>Theodore WH, Bhatia S, </a:t>
            </a:r>
            <a:r>
              <a:rPr lang="en-US" baseline="0" dirty="0" err="1"/>
              <a:t>Hatta</a:t>
            </a:r>
            <a:r>
              <a:rPr lang="en-US" baseline="0" dirty="0"/>
              <a:t> J, et al.  </a:t>
            </a:r>
            <a:r>
              <a:rPr lang="en-US" baseline="0" dirty="0" err="1"/>
              <a:t>Hippocampal</a:t>
            </a:r>
            <a:r>
              <a:rPr lang="en-US" baseline="0" dirty="0"/>
              <a:t> atrophy, epilepsy duration, and febrile seizures in patients with partial seizures.  Neurology 1999, 52: 132-136. – 35 patients with uncontrolled CPS and temporal lobe </a:t>
            </a:r>
            <a:r>
              <a:rPr lang="en-US" baseline="0" dirty="0" err="1"/>
              <a:t>ictal</a:t>
            </a:r>
            <a:r>
              <a:rPr lang="en-US" baseline="0" dirty="0"/>
              <a:t> onset on LTVEEG; the effect of duration, but not age at onset or scan was significant in multivariate analysis; the 9 with a history of complex or prolonged FS had smaller </a:t>
            </a:r>
            <a:r>
              <a:rPr lang="en-US" baseline="0" dirty="0" err="1"/>
              <a:t>ipsilateral</a:t>
            </a:r>
            <a:r>
              <a:rPr lang="en-US" baseline="0" dirty="0"/>
              <a:t> HF volume than patients without a history of FS</a:t>
            </a:r>
            <a:endParaRPr lang="en-US" dirty="0"/>
          </a:p>
        </p:txBody>
      </p:sp>
      <p:sp>
        <p:nvSpPr>
          <p:cNvPr id="4" name="Slide Number Placeholder 3"/>
          <p:cNvSpPr>
            <a:spLocks noGrp="1"/>
          </p:cNvSpPr>
          <p:nvPr>
            <p:ph type="sldNum" sz="quarter" idx="10"/>
          </p:nvPr>
        </p:nvSpPr>
        <p:spPr/>
        <p:txBody>
          <a:bodyPr/>
          <a:lstStyle/>
          <a:p>
            <a:fld id="{477F3523-BDF4-4340-B889-4A53C162568A}" type="slidenum">
              <a:rPr lang="en-US" smtClean="0"/>
              <a:pPr/>
              <a:t>22</a:t>
            </a:fld>
            <a:endParaRPr lang="en-US"/>
          </a:p>
        </p:txBody>
      </p:sp>
    </p:spTree>
    <p:extLst>
      <p:ext uri="{BB962C8B-B14F-4D97-AF65-F5344CB8AC3E}">
        <p14:creationId xmlns:p14="http://schemas.microsoft.com/office/powerpoint/2010/main" val="11517825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738F818-3AA3-43DC-A9BF-522D91120C2B}" type="slidenum">
              <a:rPr lang="en-US"/>
              <a:pPr fontAlgn="base">
                <a:spcBef>
                  <a:spcPct val="0"/>
                </a:spcBef>
                <a:spcAft>
                  <a:spcPct val="0"/>
                </a:spcAft>
              </a:pPr>
              <a:t>24</a:t>
            </a:fld>
            <a:endParaRPr lang="en-US"/>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86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extLst>
      <p:ext uri="{BB962C8B-B14F-4D97-AF65-F5344CB8AC3E}">
        <p14:creationId xmlns:p14="http://schemas.microsoft.com/office/powerpoint/2010/main" val="1156266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983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5ECE390-3B69-44F7-A8F6-488E2BA4558E}" type="slidenum">
              <a:rPr lang="en-US" smtClean="0"/>
              <a:pPr/>
              <a:t>27</a:t>
            </a:fld>
            <a:endParaRPr lang="en-US"/>
          </a:p>
        </p:txBody>
      </p:sp>
    </p:spTree>
    <p:extLst>
      <p:ext uri="{BB962C8B-B14F-4D97-AF65-F5344CB8AC3E}">
        <p14:creationId xmlns:p14="http://schemas.microsoft.com/office/powerpoint/2010/main" val="1252739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err="1"/>
              <a:t>Lafora</a:t>
            </a:r>
            <a:r>
              <a:rPr lang="en-US" dirty="0"/>
              <a:t> bodies – </a:t>
            </a:r>
            <a:r>
              <a:rPr lang="en-US" dirty="0" err="1"/>
              <a:t>polyglycosans</a:t>
            </a:r>
            <a:r>
              <a:rPr lang="en-US" dirty="0"/>
              <a:t> most prominent in sweat duct cells</a:t>
            </a:r>
          </a:p>
        </p:txBody>
      </p:sp>
      <p:sp>
        <p:nvSpPr>
          <p:cNvPr id="993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0EA5632-F572-487B-9A7C-D9CA94889789}" type="slidenum">
              <a:rPr lang="en-US" smtClean="0"/>
              <a:pPr/>
              <a:t>28</a:t>
            </a:fld>
            <a:endParaRPr lang="en-US"/>
          </a:p>
        </p:txBody>
      </p:sp>
    </p:spTree>
    <p:extLst>
      <p:ext uri="{BB962C8B-B14F-4D97-AF65-F5344CB8AC3E}">
        <p14:creationId xmlns:p14="http://schemas.microsoft.com/office/powerpoint/2010/main" val="3640127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1003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8A6F65C-381C-4541-B0A7-5A2757BFB6C1}" type="slidenum">
              <a:rPr lang="en-US" smtClean="0"/>
              <a:pPr/>
              <a:t>30</a:t>
            </a:fld>
            <a:endParaRPr lang="en-US"/>
          </a:p>
        </p:txBody>
      </p:sp>
    </p:spTree>
    <p:extLst>
      <p:ext uri="{BB962C8B-B14F-4D97-AF65-F5344CB8AC3E}">
        <p14:creationId xmlns:p14="http://schemas.microsoft.com/office/powerpoint/2010/main" val="33682231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a:t>
            </a:r>
            <a:r>
              <a:rPr lang="en-US" baseline="0" dirty="0"/>
              <a:t> above applies to </a:t>
            </a:r>
            <a:r>
              <a:rPr lang="en-US" baseline="0" dirty="0" err="1"/>
              <a:t>glutamatergic</a:t>
            </a:r>
            <a:r>
              <a:rPr lang="en-US" baseline="0" dirty="0"/>
              <a:t> and </a:t>
            </a:r>
            <a:r>
              <a:rPr lang="en-US" baseline="0" dirty="0" err="1"/>
              <a:t>GABAergic</a:t>
            </a:r>
            <a:r>
              <a:rPr lang="en-US" baseline="0" dirty="0"/>
              <a:t> neurons alike</a:t>
            </a:r>
            <a:endParaRPr lang="en-US" dirty="0"/>
          </a:p>
          <a:p>
            <a:r>
              <a:rPr lang="en-US" dirty="0"/>
              <a:t>Up to 35% of </a:t>
            </a:r>
            <a:r>
              <a:rPr lang="en-US" dirty="0" err="1"/>
              <a:t>GABAergic</a:t>
            </a:r>
            <a:r>
              <a:rPr lang="en-US" dirty="0"/>
              <a:t> neurons seem to be generated in the </a:t>
            </a:r>
            <a:r>
              <a:rPr lang="en-US" dirty="0" err="1"/>
              <a:t>striatal</a:t>
            </a:r>
            <a:r>
              <a:rPr lang="en-US" dirty="0"/>
              <a:t> ventricular zone, where most basal ganglia neurons are formed; these neurons migrate along axons parallel</a:t>
            </a:r>
            <a:r>
              <a:rPr lang="en-US" baseline="0" dirty="0"/>
              <a:t> to the cortical surface within developing cerebral mantle, perpendicular to the radial </a:t>
            </a:r>
            <a:r>
              <a:rPr lang="en-US" baseline="0" dirty="0" err="1"/>
              <a:t>glial</a:t>
            </a:r>
            <a:r>
              <a:rPr lang="en-US" baseline="0" dirty="0"/>
              <a:t> cells (tangential)</a:t>
            </a:r>
            <a:endParaRPr lang="en-US" dirty="0"/>
          </a:p>
          <a:p>
            <a:endParaRPr lang="en-US" dirty="0"/>
          </a:p>
        </p:txBody>
      </p:sp>
      <p:sp>
        <p:nvSpPr>
          <p:cNvPr id="4" name="Slide Number Placeholder 3"/>
          <p:cNvSpPr>
            <a:spLocks noGrp="1"/>
          </p:cNvSpPr>
          <p:nvPr>
            <p:ph type="sldNum" sz="quarter" idx="10"/>
          </p:nvPr>
        </p:nvSpPr>
        <p:spPr/>
        <p:txBody>
          <a:bodyPr/>
          <a:lstStyle/>
          <a:p>
            <a:fld id="{66364621-238F-489F-B0F4-9816DA02452F}" type="slidenum">
              <a:rPr lang="en-US" smtClean="0"/>
              <a:pPr/>
              <a:t>32</a:t>
            </a:fld>
            <a:endParaRPr lang="en-US"/>
          </a:p>
        </p:txBody>
      </p:sp>
    </p:spTree>
    <p:extLst>
      <p:ext uri="{BB962C8B-B14F-4D97-AF65-F5344CB8AC3E}">
        <p14:creationId xmlns:p14="http://schemas.microsoft.com/office/powerpoint/2010/main" val="676197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Early insult – abnormal appearing neurons</a:t>
            </a:r>
          </a:p>
          <a:p>
            <a:r>
              <a:rPr lang="en-US" dirty="0"/>
              <a:t>Late</a:t>
            </a:r>
            <a:r>
              <a:rPr lang="en-US" baseline="0" dirty="0"/>
              <a:t> insult – normal but disorganized neurons, usually with normal white matter (no signal </a:t>
            </a:r>
            <a:r>
              <a:rPr lang="en-US" baseline="0" dirty="0" err="1"/>
              <a:t>hyperintensity</a:t>
            </a:r>
            <a:r>
              <a:rPr lang="en-US" baseline="0" dirty="0"/>
              <a:t>)</a:t>
            </a:r>
          </a:p>
          <a:p>
            <a:r>
              <a:rPr lang="en-US" baseline="0" dirty="0"/>
              <a:t>The laminar fate of neurons is determined in progenitor cells prior to their final mitosis</a:t>
            </a:r>
            <a:endParaRPr lang="en-US" dirty="0"/>
          </a:p>
        </p:txBody>
      </p:sp>
      <p:sp>
        <p:nvSpPr>
          <p:cNvPr id="4" name="Slide Number Placeholder 3"/>
          <p:cNvSpPr>
            <a:spLocks noGrp="1"/>
          </p:cNvSpPr>
          <p:nvPr>
            <p:ph type="sldNum" sz="quarter" idx="10"/>
          </p:nvPr>
        </p:nvSpPr>
        <p:spPr/>
        <p:txBody>
          <a:bodyPr/>
          <a:lstStyle/>
          <a:p>
            <a:fld id="{66364621-238F-489F-B0F4-9816DA02452F}" type="slidenum">
              <a:rPr lang="en-US" smtClean="0"/>
              <a:pPr/>
              <a:t>33</a:t>
            </a:fld>
            <a:endParaRPr lang="en-US"/>
          </a:p>
        </p:txBody>
      </p:sp>
    </p:spTree>
    <p:extLst>
      <p:ext uri="{BB962C8B-B14F-4D97-AF65-F5344CB8AC3E}">
        <p14:creationId xmlns:p14="http://schemas.microsoft.com/office/powerpoint/2010/main" val="7525364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Epilepsy defined in both studies as recurrent, unprovoked seizures (not related to acute</a:t>
            </a:r>
            <a:r>
              <a:rPr lang="en-US" baseline="0" dirty="0"/>
              <a:t> trauma, metabolic disturbance, etc.)</a:t>
            </a:r>
            <a:endParaRPr lang="en-US" dirty="0"/>
          </a:p>
        </p:txBody>
      </p:sp>
      <p:sp>
        <p:nvSpPr>
          <p:cNvPr id="4" name="Slide Number Placeholder 3"/>
          <p:cNvSpPr>
            <a:spLocks noGrp="1"/>
          </p:cNvSpPr>
          <p:nvPr>
            <p:ph type="sldNum" sz="quarter" idx="10"/>
          </p:nvPr>
        </p:nvSpPr>
        <p:spPr/>
        <p:txBody>
          <a:bodyPr/>
          <a:lstStyle/>
          <a:p>
            <a:fld id="{D3CAE593-7E00-AE4B-91BC-3EFB0AE1FB2E}" type="slidenum">
              <a:rPr lang="en-US" smtClean="0"/>
              <a:pPr/>
              <a:t>52</a:t>
            </a:fld>
            <a:endParaRPr lang="en-US"/>
          </a:p>
        </p:txBody>
      </p:sp>
    </p:spTree>
    <p:extLst>
      <p:ext uri="{BB962C8B-B14F-4D97-AF65-F5344CB8AC3E}">
        <p14:creationId xmlns:p14="http://schemas.microsoft.com/office/powerpoint/2010/main" val="37466609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DNETs</a:t>
            </a:r>
            <a:r>
              <a:rPr lang="en-US" dirty="0"/>
              <a:t> and </a:t>
            </a:r>
            <a:r>
              <a:rPr lang="en-US" dirty="0" err="1"/>
              <a:t>Ganglioglioma</a:t>
            </a:r>
            <a:r>
              <a:rPr lang="en-US" baseline="0" dirty="0"/>
              <a:t> – more slow-growing</a:t>
            </a:r>
            <a:endParaRPr lang="en-US" dirty="0"/>
          </a:p>
        </p:txBody>
      </p:sp>
      <p:sp>
        <p:nvSpPr>
          <p:cNvPr id="4" name="Slide Number Placeholder 3"/>
          <p:cNvSpPr>
            <a:spLocks noGrp="1"/>
          </p:cNvSpPr>
          <p:nvPr>
            <p:ph type="sldNum" sz="quarter" idx="10"/>
          </p:nvPr>
        </p:nvSpPr>
        <p:spPr/>
        <p:txBody>
          <a:bodyPr/>
          <a:lstStyle/>
          <a:p>
            <a:fld id="{D3CAE593-7E00-AE4B-91BC-3EFB0AE1FB2E}" type="slidenum">
              <a:rPr lang="en-US" smtClean="0"/>
              <a:pPr/>
              <a:t>54</a:t>
            </a:fld>
            <a:endParaRPr lang="en-US"/>
          </a:p>
        </p:txBody>
      </p:sp>
    </p:spTree>
    <p:extLst>
      <p:ext uri="{BB962C8B-B14F-4D97-AF65-F5344CB8AC3E}">
        <p14:creationId xmlns:p14="http://schemas.microsoft.com/office/powerpoint/2010/main" val="4252432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BA4D9AF6-1671-4F92-AF62-03631DF4CDF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2121C65C-C897-41FB-906B-F23876CCE4FE}"/>
              </a:ext>
            </a:extLst>
          </p:cNvPr>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196" name="Slide Number Placeholder 3">
            <a:extLst>
              <a:ext uri="{FF2B5EF4-FFF2-40B4-BE49-F238E27FC236}">
                <a16:creationId xmlns:a16="http://schemas.microsoft.com/office/drawing/2014/main" id="{21258A56-0AF0-4099-A875-7BB999B001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99AC08F-68CE-4A00-A7EB-E4FB677D6284}" type="slidenum">
              <a:rPr kumimoji="0" lang="en-US" altLang="en-US" sz="13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964323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Lynam</a:t>
            </a:r>
            <a:r>
              <a:rPr lang="en-US" baseline="0" dirty="0"/>
              <a:t> – no </a:t>
            </a:r>
            <a:r>
              <a:rPr lang="en-US" baseline="0" dirty="0" err="1"/>
              <a:t>DNETs</a:t>
            </a:r>
            <a:r>
              <a:rPr lang="en-US" baseline="0" dirty="0"/>
              <a:t> or </a:t>
            </a:r>
            <a:r>
              <a:rPr lang="en-US" baseline="0" dirty="0" err="1"/>
              <a:t>gangliogliomas;primary</a:t>
            </a:r>
            <a:r>
              <a:rPr lang="en-US" baseline="0" dirty="0"/>
              <a:t> location showed a trend (numbers not reported)</a:t>
            </a:r>
          </a:p>
          <a:p>
            <a:r>
              <a:rPr lang="en-US" baseline="0" dirty="0"/>
              <a:t>Wolf – 7 low-grade </a:t>
            </a:r>
            <a:r>
              <a:rPr lang="en-US" baseline="0" dirty="0" err="1"/>
              <a:t>gliomas</a:t>
            </a:r>
            <a:r>
              <a:rPr lang="en-US" baseline="0" dirty="0"/>
              <a:t>, 2 </a:t>
            </a:r>
            <a:r>
              <a:rPr lang="en-US" baseline="0" dirty="0" err="1"/>
              <a:t>gangliogliomas</a:t>
            </a:r>
            <a:r>
              <a:rPr lang="en-US" baseline="0" dirty="0"/>
              <a:t>, 2 </a:t>
            </a:r>
            <a:r>
              <a:rPr lang="en-US" baseline="0" dirty="0" err="1"/>
              <a:t>DNETs</a:t>
            </a:r>
            <a:r>
              <a:rPr lang="en-US" baseline="0" dirty="0"/>
              <a:t>, 4 </a:t>
            </a:r>
            <a:r>
              <a:rPr lang="en-US" baseline="0" dirty="0" err="1"/>
              <a:t>glioneuronal</a:t>
            </a:r>
            <a:r>
              <a:rPr lang="en-US" baseline="0" dirty="0"/>
              <a:t> malformations, 5 vascular malformations, and 10 </a:t>
            </a:r>
            <a:r>
              <a:rPr lang="en-US" baseline="0" dirty="0" err="1"/>
              <a:t>glial</a:t>
            </a:r>
            <a:r>
              <a:rPr lang="en-US" baseline="0" dirty="0"/>
              <a:t> or </a:t>
            </a:r>
            <a:r>
              <a:rPr lang="en-US" baseline="0" dirty="0" err="1"/>
              <a:t>gliomesodermal</a:t>
            </a:r>
            <a:r>
              <a:rPr lang="en-US" baseline="0" dirty="0"/>
              <a:t> scars in patients with chronic </a:t>
            </a:r>
            <a:r>
              <a:rPr lang="en-US" baseline="0" dirty="0" err="1"/>
              <a:t>pharmacoresistant</a:t>
            </a:r>
            <a:r>
              <a:rPr lang="en-US" baseline="0" dirty="0"/>
              <a:t> epilepsy; 73% exhibited distinct difference in </a:t>
            </a:r>
            <a:r>
              <a:rPr lang="en-US" baseline="0" dirty="0" err="1"/>
              <a:t>immunoreactivity</a:t>
            </a:r>
            <a:r>
              <a:rPr lang="en-US" baseline="0" dirty="0"/>
              <a:t> for GABAR, GAD, or NR1 between the </a:t>
            </a:r>
            <a:r>
              <a:rPr lang="en-US" baseline="0" dirty="0" err="1"/>
              <a:t>perilesional</a:t>
            </a:r>
            <a:r>
              <a:rPr lang="en-US" baseline="0" dirty="0"/>
              <a:t> zone and normal cortex</a:t>
            </a:r>
          </a:p>
          <a:p>
            <a:r>
              <a:rPr lang="en-US" baseline="0" dirty="0" err="1"/>
              <a:t>Epileptogenicity</a:t>
            </a:r>
            <a:r>
              <a:rPr lang="en-US" baseline="0" dirty="0"/>
              <a:t> may be due to direct physical effects, altered ion homeostasis or neurotransmitter trafficking, changes in gene expression, disruption of neuronal networks, or reduction of extracellular space; fast-growing tumors may result in bleeds (</a:t>
            </a:r>
            <a:r>
              <a:rPr lang="en-US" baseline="0" dirty="0" err="1"/>
              <a:t>hemosiderin</a:t>
            </a:r>
            <a:r>
              <a:rPr lang="en-US" baseline="0" dirty="0"/>
              <a:t> deposition) or tissue necrosis, hypoxia, or edema (although no clear relation has been found between seizure frequency and mass effect or edema</a:t>
            </a:r>
            <a:endParaRPr lang="en-US" dirty="0"/>
          </a:p>
        </p:txBody>
      </p:sp>
      <p:sp>
        <p:nvSpPr>
          <p:cNvPr id="4" name="Slide Number Placeholder 3"/>
          <p:cNvSpPr>
            <a:spLocks noGrp="1"/>
          </p:cNvSpPr>
          <p:nvPr>
            <p:ph type="sldNum" sz="quarter" idx="10"/>
          </p:nvPr>
        </p:nvSpPr>
        <p:spPr/>
        <p:txBody>
          <a:bodyPr/>
          <a:lstStyle/>
          <a:p>
            <a:fld id="{D3CAE593-7E00-AE4B-91BC-3EFB0AE1FB2E}" type="slidenum">
              <a:rPr lang="en-US" smtClean="0"/>
              <a:pPr/>
              <a:t>55</a:t>
            </a:fld>
            <a:endParaRPr lang="en-US"/>
          </a:p>
        </p:txBody>
      </p:sp>
    </p:spTree>
    <p:extLst>
      <p:ext uri="{BB962C8B-B14F-4D97-AF65-F5344CB8AC3E}">
        <p14:creationId xmlns:p14="http://schemas.microsoft.com/office/powerpoint/2010/main" val="15957762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Gilmore – Patients with complex partial seizures for &gt; 3 years and pathologically proven temporal lobe </a:t>
            </a:r>
            <a:r>
              <a:rPr lang="en-US" dirty="0" err="1"/>
              <a:t>neoplasms</a:t>
            </a:r>
            <a:r>
              <a:rPr lang="en-US" dirty="0"/>
              <a:t>;</a:t>
            </a:r>
            <a:r>
              <a:rPr lang="en-US" baseline="0" dirty="0"/>
              <a:t> 6/7 patients with mirror focus were seizure free at follow-up compared to 10/15 without mirror focus; no statistically significant demographic features; 3 patients had subtotal resection due to tumor overlap with eloquent cortex; concluded that mirror focus is not a contraindication to operation even when most </a:t>
            </a:r>
            <a:r>
              <a:rPr lang="en-US" baseline="0" dirty="0" err="1"/>
              <a:t>interictal</a:t>
            </a:r>
            <a:r>
              <a:rPr lang="en-US" baseline="0" dirty="0"/>
              <a:t> spikes are </a:t>
            </a:r>
            <a:r>
              <a:rPr lang="en-US" baseline="0" dirty="0" err="1"/>
              <a:t>contralateral</a:t>
            </a:r>
            <a:r>
              <a:rPr lang="en-US" baseline="0" dirty="0"/>
              <a:t> or when seizures appear to arise from the mirror focus</a:t>
            </a:r>
          </a:p>
          <a:p>
            <a:r>
              <a:rPr lang="en-US" baseline="0" dirty="0"/>
              <a:t>Mirror focus is seen more frequently with temporal tumors</a:t>
            </a:r>
            <a:endParaRPr lang="en-US" dirty="0"/>
          </a:p>
        </p:txBody>
      </p:sp>
      <p:sp>
        <p:nvSpPr>
          <p:cNvPr id="4" name="Slide Number Placeholder 3"/>
          <p:cNvSpPr>
            <a:spLocks noGrp="1"/>
          </p:cNvSpPr>
          <p:nvPr>
            <p:ph type="sldNum" sz="quarter" idx="10"/>
          </p:nvPr>
        </p:nvSpPr>
        <p:spPr/>
        <p:txBody>
          <a:bodyPr/>
          <a:lstStyle/>
          <a:p>
            <a:fld id="{D3CAE593-7E00-AE4B-91BC-3EFB0AE1FB2E}" type="slidenum">
              <a:rPr lang="en-US" smtClean="0"/>
              <a:pPr/>
              <a:t>56</a:t>
            </a:fld>
            <a:endParaRPr lang="en-US"/>
          </a:p>
        </p:txBody>
      </p:sp>
    </p:spTree>
    <p:extLst>
      <p:ext uri="{BB962C8B-B14F-4D97-AF65-F5344CB8AC3E}">
        <p14:creationId xmlns:p14="http://schemas.microsoft.com/office/powerpoint/2010/main" val="30193265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32/140</a:t>
            </a:r>
            <a:r>
              <a:rPr lang="en-US" baseline="0" dirty="0"/>
              <a:t> patients with TBI and GCS 3-12 who underwent </a:t>
            </a:r>
            <a:r>
              <a:rPr lang="en-US" baseline="0" dirty="0" err="1"/>
              <a:t>cEEG</a:t>
            </a:r>
            <a:r>
              <a:rPr lang="en-US" baseline="0" dirty="0"/>
              <a:t> had electrographic seizures</a:t>
            </a:r>
          </a:p>
          <a:p>
            <a:r>
              <a:rPr lang="en-US" baseline="0" dirty="0"/>
              <a:t>29/140 had acute and chronic volumetric MRI and 6/29 had seizures (all non-convulsive without apparent motor signs), 4/6 with NCSE (&gt; 10 min definition) compared with 10 matched patients without seizures based on age, CT lesion, and initial GCS; each patient had multiple seizures</a:t>
            </a:r>
          </a:p>
          <a:p>
            <a:r>
              <a:rPr lang="en-US" baseline="0" dirty="0"/>
              <a:t>No patients in the seizure group had evidence of </a:t>
            </a:r>
            <a:r>
              <a:rPr lang="en-US" baseline="0" dirty="0" err="1"/>
              <a:t>hippocampal</a:t>
            </a:r>
            <a:r>
              <a:rPr lang="en-US" baseline="0" dirty="0"/>
              <a:t> injury on imaging</a:t>
            </a:r>
          </a:p>
          <a:p>
            <a:r>
              <a:rPr lang="en-US" baseline="0" dirty="0"/>
              <a:t>No association between </a:t>
            </a:r>
            <a:r>
              <a:rPr lang="en-US" baseline="0" dirty="0" err="1"/>
              <a:t>hippocampal</a:t>
            </a:r>
            <a:r>
              <a:rPr lang="en-US" baseline="0" dirty="0"/>
              <a:t> atrophy and ICP, </a:t>
            </a:r>
            <a:r>
              <a:rPr lang="en-US" baseline="0" dirty="0" err="1"/>
              <a:t>bp</a:t>
            </a:r>
            <a:r>
              <a:rPr lang="en-US" baseline="0" dirty="0"/>
              <a:t>, initial GCS, or # of hemorrhages on initial MRI GRE sequence</a:t>
            </a:r>
          </a:p>
          <a:p>
            <a:r>
              <a:rPr lang="en-US" baseline="0" dirty="0"/>
              <a:t>Similar outcomes between groups (GOS-E 6 ± 1.3 </a:t>
            </a:r>
            <a:r>
              <a:rPr lang="en-US" baseline="0" dirty="0" err="1"/>
              <a:t>vs</a:t>
            </a:r>
            <a:r>
              <a:rPr lang="en-US" baseline="0" dirty="0"/>
              <a:t> 5.1 ± 1.3, </a:t>
            </a:r>
            <a:r>
              <a:rPr lang="en-US" i="1" baseline="0" dirty="0"/>
              <a:t>p</a:t>
            </a:r>
            <a:r>
              <a:rPr lang="en-US" i="0" baseline="0" dirty="0"/>
              <a:t> = 0.19) (GOS-E scale 1-8, dead – upper good recovery)</a:t>
            </a:r>
            <a:endParaRPr lang="en-US" dirty="0"/>
          </a:p>
        </p:txBody>
      </p:sp>
      <p:sp>
        <p:nvSpPr>
          <p:cNvPr id="4" name="Slide Number Placeholder 3"/>
          <p:cNvSpPr>
            <a:spLocks noGrp="1"/>
          </p:cNvSpPr>
          <p:nvPr>
            <p:ph type="sldNum" sz="quarter" idx="10"/>
          </p:nvPr>
        </p:nvSpPr>
        <p:spPr/>
        <p:txBody>
          <a:bodyPr/>
          <a:lstStyle/>
          <a:p>
            <a:fld id="{477F3523-BDF4-4340-B889-4A53C162568A}" type="slidenum">
              <a:rPr lang="en-US" smtClean="0"/>
              <a:pPr/>
              <a:t>58</a:t>
            </a:fld>
            <a:endParaRPr lang="en-US"/>
          </a:p>
        </p:txBody>
      </p:sp>
    </p:spTree>
    <p:extLst>
      <p:ext uri="{BB962C8B-B14F-4D97-AF65-F5344CB8AC3E}">
        <p14:creationId xmlns:p14="http://schemas.microsoft.com/office/powerpoint/2010/main" val="40428803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Salmenperä</a:t>
            </a:r>
            <a:r>
              <a:rPr lang="en-US" dirty="0"/>
              <a:t> T, </a:t>
            </a:r>
            <a:r>
              <a:rPr lang="en-US" dirty="0" err="1"/>
              <a:t>Kälviäinen</a:t>
            </a:r>
            <a:r>
              <a:rPr lang="en-US" dirty="0"/>
              <a:t> R, </a:t>
            </a:r>
            <a:r>
              <a:rPr lang="en-US" dirty="0" err="1"/>
              <a:t>Partanen</a:t>
            </a:r>
            <a:r>
              <a:rPr lang="en-US" dirty="0"/>
              <a:t> K, </a:t>
            </a:r>
            <a:r>
              <a:rPr lang="en-US" dirty="0" err="1"/>
              <a:t>Pitkänen</a:t>
            </a:r>
            <a:r>
              <a:rPr lang="en-US" dirty="0"/>
              <a:t> A.  Quantitative MRI</a:t>
            </a:r>
            <a:r>
              <a:rPr lang="en-US" baseline="0" dirty="0"/>
              <a:t> </a:t>
            </a:r>
            <a:r>
              <a:rPr lang="en-US" baseline="0" dirty="0" err="1"/>
              <a:t>volumetry</a:t>
            </a:r>
            <a:r>
              <a:rPr lang="en-US" baseline="0" dirty="0"/>
              <a:t> of the </a:t>
            </a:r>
            <a:r>
              <a:rPr lang="en-US" baseline="0" dirty="0" err="1"/>
              <a:t>entorhinal</a:t>
            </a:r>
            <a:r>
              <a:rPr lang="en-US" baseline="0" dirty="0"/>
              <a:t> cortex in temporal lobe epilepsy.  Seizure 2000, 9: 208-215.</a:t>
            </a:r>
            <a:endParaRPr lang="en-US" dirty="0"/>
          </a:p>
        </p:txBody>
      </p:sp>
      <p:sp>
        <p:nvSpPr>
          <p:cNvPr id="4" name="Slide Number Placeholder 3"/>
          <p:cNvSpPr>
            <a:spLocks noGrp="1"/>
          </p:cNvSpPr>
          <p:nvPr>
            <p:ph type="sldNum" sz="quarter" idx="10"/>
          </p:nvPr>
        </p:nvSpPr>
        <p:spPr/>
        <p:txBody>
          <a:bodyPr/>
          <a:lstStyle/>
          <a:p>
            <a:fld id="{477F3523-BDF4-4340-B889-4A53C162568A}" type="slidenum">
              <a:rPr lang="en-US" smtClean="0"/>
              <a:pPr/>
              <a:t>59</a:t>
            </a:fld>
            <a:endParaRPr lang="en-US"/>
          </a:p>
        </p:txBody>
      </p:sp>
    </p:spTree>
    <p:extLst>
      <p:ext uri="{BB962C8B-B14F-4D97-AF65-F5344CB8AC3E}">
        <p14:creationId xmlns:p14="http://schemas.microsoft.com/office/powerpoint/2010/main" val="42484786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Systematic literature review of studies describing seizure/ epilepsy characteristics in association with neuronal cell-surface antibodies</a:t>
            </a:r>
          </a:p>
        </p:txBody>
      </p:sp>
      <p:sp>
        <p:nvSpPr>
          <p:cNvPr id="4" name="Slide Number Placeholder 3"/>
          <p:cNvSpPr>
            <a:spLocks noGrp="1"/>
          </p:cNvSpPr>
          <p:nvPr>
            <p:ph type="sldNum" sz="quarter" idx="10"/>
          </p:nvPr>
        </p:nvSpPr>
        <p:spPr/>
        <p:txBody>
          <a:bodyPr/>
          <a:lstStyle/>
          <a:p>
            <a:fld id="{E026EAD6-F2A4-408A-803F-3C54F725ECB0}" type="slidenum">
              <a:rPr lang="en-US" smtClean="0"/>
              <a:pPr/>
              <a:t>64</a:t>
            </a:fld>
            <a:endParaRPr lang="en-US"/>
          </a:p>
        </p:txBody>
      </p:sp>
    </p:spTree>
    <p:extLst>
      <p:ext uri="{BB962C8B-B14F-4D97-AF65-F5344CB8AC3E}">
        <p14:creationId xmlns:p14="http://schemas.microsoft.com/office/powerpoint/2010/main" val="6238282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p:spPr>
        <p:txBody>
          <a:bodyPr/>
          <a:lstStyle/>
          <a:p>
            <a:fld id="{0E78A471-D789-41F3-8A64-F8CE717DD838}" type="slidenum">
              <a:rPr lang="en-GB"/>
              <a:pPr/>
              <a:t>66</a:t>
            </a:fld>
            <a:endParaRPr lang="en-GB"/>
          </a:p>
        </p:txBody>
      </p:sp>
      <p:sp>
        <p:nvSpPr>
          <p:cNvPr id="4099" name="Rectangle 1"/>
          <p:cNvSpPr txBox="1">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ln>
        </p:spPr>
      </p:sp>
      <p:sp>
        <p:nvSpPr>
          <p:cNvPr id="4100" name="Text Box 2"/>
          <p:cNvSpPr txBox="1">
            <a:spLocks noGrp="1" noChangeArrowheads="1"/>
          </p:cNvSpPr>
          <p:nvPr>
            <p:ph type="body" idx="1"/>
          </p:nvPr>
        </p:nvSpPr>
        <p:spPr>
          <a:xfrm>
            <a:off x="685512" y="4343230"/>
            <a:ext cx="5486976" cy="4115139"/>
          </a:xfrm>
          <a:noFill/>
          <a:ln/>
        </p:spPr>
        <p:txBody>
          <a:bodyPr tIns="9279"/>
          <a:lstStyle/>
          <a:p>
            <a:pPr algn="just">
              <a:lnSpc>
                <a:spcPct val="93000"/>
              </a:lnSpc>
              <a:spcBef>
                <a:spcPct val="0"/>
              </a:spcBef>
              <a:tabLst>
                <a:tab pos="634643" algn="l"/>
                <a:tab pos="1269286" algn="l"/>
                <a:tab pos="1903929" algn="l"/>
                <a:tab pos="2538573" algn="l"/>
                <a:tab pos="3173216" algn="l"/>
                <a:tab pos="3807859" algn="l"/>
                <a:tab pos="4442502" algn="l"/>
                <a:tab pos="5077145" algn="l"/>
              </a:tabLst>
            </a:pPr>
            <a:r>
              <a:t>Faciobrachial dystonic seizures (FBDS). (A–E) Ictal stills of 5 patients included in this series are shown. The ipsilateral face grimacing and arm posturing are visible in all cases. Videos are available, with the patients' consent, in the online supplementary data. (F) Percentage of patients with dystonic posturing of specified body part(s) during FBDS </a:t>
            </a:r>
            <a:r>
              <a:rPr i="1"/>
              <a:t>(white bars)</a:t>
            </a:r>
            <a:r>
              <a:t> and whether FBDS remained strictly unilateral or sometimes alternated in an individual patient </a:t>
            </a:r>
            <a:r>
              <a:rPr i="1"/>
              <a:t>(black bars)</a:t>
            </a:r>
            <a:r>
              <a:t>.</a:t>
            </a:r>
          </a:p>
          <a:p>
            <a:endParaRPr/>
          </a:p>
          <a:p>
            <a:r>
              <a:rPr lang="en-GB" dirty="0"/>
              <a:t>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a:t>
            </a:r>
            <a:endParaRPr/>
          </a:p>
        </p:txBody>
      </p:sp>
    </p:spTree>
    <p:extLst>
      <p:ext uri="{BB962C8B-B14F-4D97-AF65-F5344CB8AC3E}">
        <p14:creationId xmlns:p14="http://schemas.microsoft.com/office/powerpoint/2010/main" val="16630198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8A4184E9-549C-4086-BE0F-0E1B791FE447}"/>
              </a:ext>
            </a:extLst>
          </p:cNvPr>
          <p:cNvSpPr>
            <a:spLocks noGrp="1" noRot="1" noChangeAspect="1" noTextEdit="1"/>
          </p:cNvSpPr>
          <p:nvPr>
            <p:ph type="sldImg"/>
          </p:nvPr>
        </p:nvSpPr>
        <p:spPr bwMode="auto">
          <a:xfrm>
            <a:off x="1257300" y="720725"/>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E3EBA296-6D17-4DDE-91D5-81D4AAC15837}"/>
              </a:ext>
            </a:extLst>
          </p:cNvPr>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148" name="Slide Number Placeholder 3">
            <a:extLst>
              <a:ext uri="{FF2B5EF4-FFF2-40B4-BE49-F238E27FC236}">
                <a16:creationId xmlns:a16="http://schemas.microsoft.com/office/drawing/2014/main" id="{F8C4DC26-F01C-4134-93C6-1F492D5C05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F2F2783-BF74-4800-A43D-8AAF143C6FE6}" type="slidenum">
              <a:rPr kumimoji="0" lang="en-US" altLang="en-US" sz="13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5008868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706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1738182-7028-40E9-9B63-5CCCFBDEB42A}" type="slidenum">
              <a:rPr lang="en-US" smtClean="0"/>
              <a:pPr/>
              <a:t>75</a:t>
            </a:fld>
            <a:endParaRPr lang="en-US"/>
          </a:p>
        </p:txBody>
      </p:sp>
    </p:spTree>
    <p:extLst>
      <p:ext uri="{BB962C8B-B14F-4D97-AF65-F5344CB8AC3E}">
        <p14:creationId xmlns:p14="http://schemas.microsoft.com/office/powerpoint/2010/main" val="36833969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lphaUcPeriod"/>
            </a:pPr>
            <a:r>
              <a:rPr lang="en-US" dirty="0"/>
              <a:t>S4 has a series of positively charged </a:t>
            </a:r>
            <a:r>
              <a:rPr lang="en-US" dirty="0" err="1"/>
              <a:t>arginine</a:t>
            </a:r>
            <a:r>
              <a:rPr lang="en-US" dirty="0"/>
              <a:t> residues (bottom is intracellular)</a:t>
            </a:r>
          </a:p>
          <a:p>
            <a:pPr marL="228600" indent="-228600">
              <a:buAutoNum type="alphaUcPeriod"/>
            </a:pPr>
            <a:r>
              <a:rPr lang="en-US" dirty="0"/>
              <a:t>Channel opens with</a:t>
            </a:r>
            <a:r>
              <a:rPr lang="en-US" baseline="0" dirty="0"/>
              <a:t> depolarization, which results in S4 helix displacement outward and channel opening, allowing K ions to efflux</a:t>
            </a:r>
          </a:p>
          <a:p>
            <a:pPr marL="228600" indent="-228600">
              <a:buNone/>
            </a:pPr>
            <a:r>
              <a:rPr lang="en-US" baseline="0" dirty="0"/>
              <a:t>4 alpha subunits combine to form a pore</a:t>
            </a:r>
            <a:endParaRPr lang="en-US" dirty="0"/>
          </a:p>
        </p:txBody>
      </p:sp>
      <p:sp>
        <p:nvSpPr>
          <p:cNvPr id="4" name="Slide Number Placeholder 3"/>
          <p:cNvSpPr>
            <a:spLocks noGrp="1"/>
          </p:cNvSpPr>
          <p:nvPr>
            <p:ph type="sldNum" sz="quarter" idx="10"/>
          </p:nvPr>
        </p:nvSpPr>
        <p:spPr/>
        <p:txBody>
          <a:bodyPr/>
          <a:lstStyle/>
          <a:p>
            <a:fld id="{66364621-238F-489F-B0F4-9816DA02452F}" type="slidenum">
              <a:rPr lang="en-US" smtClean="0"/>
              <a:pPr/>
              <a:t>78</a:t>
            </a:fld>
            <a:endParaRPr lang="en-US"/>
          </a:p>
        </p:txBody>
      </p:sp>
    </p:spTree>
    <p:extLst>
      <p:ext uri="{BB962C8B-B14F-4D97-AF65-F5344CB8AC3E}">
        <p14:creationId xmlns:p14="http://schemas.microsoft.com/office/powerpoint/2010/main" val="27040127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A. Normal brain</a:t>
            </a:r>
            <a:r>
              <a:rPr lang="en-US" dirty="0"/>
              <a:t>. Axial T1-weighted MRI. Camera </a:t>
            </a:r>
            <a:r>
              <a:rPr lang="en-US" dirty="0" err="1"/>
              <a:t>lucida</a:t>
            </a:r>
            <a:r>
              <a:rPr lang="en-US" dirty="0"/>
              <a:t> rendering of the normal brain is to the right. </a:t>
            </a:r>
            <a:r>
              <a:rPr lang="en-US" b="1" dirty="0"/>
              <a:t>B. </a:t>
            </a:r>
            <a:r>
              <a:rPr lang="en-US" b="1" dirty="0" err="1"/>
              <a:t>Microcephaly</a:t>
            </a:r>
            <a:r>
              <a:rPr lang="en-US" dirty="0"/>
              <a:t>. Axial T1-weighted MRI in a patient with a </a:t>
            </a:r>
            <a:r>
              <a:rPr lang="en-US" i="1" dirty="0"/>
              <a:t>ASPM</a:t>
            </a:r>
            <a:r>
              <a:rPr lang="en-US" dirty="0"/>
              <a:t> mutation. Camera </a:t>
            </a:r>
            <a:r>
              <a:rPr lang="en-US" dirty="0" err="1"/>
              <a:t>lucida</a:t>
            </a:r>
            <a:r>
              <a:rPr lang="en-US" dirty="0"/>
              <a:t> rendering to the right shows the region of disruption (grey) along the ventricular zone giving rise to </a:t>
            </a:r>
            <a:r>
              <a:rPr lang="en-US" dirty="0" err="1"/>
              <a:t>microcephaly</a:t>
            </a:r>
            <a:r>
              <a:rPr lang="en-US" dirty="0"/>
              <a:t>. </a:t>
            </a:r>
            <a:r>
              <a:rPr lang="en-US" b="1" dirty="0"/>
              <a:t>C. </a:t>
            </a:r>
            <a:r>
              <a:rPr lang="en-US" b="1" dirty="0" err="1"/>
              <a:t>Periventricular</a:t>
            </a:r>
            <a:r>
              <a:rPr lang="en-US" b="1" dirty="0"/>
              <a:t> </a:t>
            </a:r>
            <a:r>
              <a:rPr lang="en-US" b="1" dirty="0" err="1"/>
              <a:t>heterotopia</a:t>
            </a:r>
            <a:r>
              <a:rPr lang="en-US" dirty="0"/>
              <a:t>. Axial T2-weighted brain MRI of a patient with a </a:t>
            </a:r>
            <a:r>
              <a:rPr lang="en-US" i="1" dirty="0"/>
              <a:t>FLNA</a:t>
            </a:r>
            <a:r>
              <a:rPr lang="en-US" dirty="0"/>
              <a:t> mutation. Note the nodules of </a:t>
            </a:r>
            <a:r>
              <a:rPr lang="en-US" dirty="0" err="1"/>
              <a:t>heterotopic</a:t>
            </a:r>
            <a:r>
              <a:rPr lang="en-US" dirty="0"/>
              <a:t> gray matter lining the lateral ventricles bilaterally. Camera </a:t>
            </a:r>
            <a:r>
              <a:rPr lang="en-US" dirty="0" err="1"/>
              <a:t>lucida</a:t>
            </a:r>
            <a:r>
              <a:rPr lang="en-US" dirty="0"/>
              <a:t> rendering to the right shows regions of disruption (grey) involving gray matter nodules along the lining of the ventricle. </a:t>
            </a:r>
            <a:r>
              <a:rPr lang="en-US" b="1" dirty="0"/>
              <a:t>D. </a:t>
            </a:r>
            <a:r>
              <a:rPr lang="en-US" b="1" dirty="0" err="1"/>
              <a:t>Subcortical</a:t>
            </a:r>
            <a:r>
              <a:rPr lang="en-US" b="1" dirty="0"/>
              <a:t> band </a:t>
            </a:r>
            <a:r>
              <a:rPr lang="en-US" b="1" dirty="0" err="1"/>
              <a:t>heterotopia</a:t>
            </a:r>
            <a:r>
              <a:rPr lang="en-US" dirty="0"/>
              <a:t>. Axial T1-weighted brain MRI of a patient with a </a:t>
            </a:r>
            <a:r>
              <a:rPr lang="en-US" i="1" dirty="0"/>
              <a:t>DCX</a:t>
            </a:r>
            <a:r>
              <a:rPr lang="en-US" dirty="0"/>
              <a:t> mutation. Note the thick band of gray matter running deep and parallel to the thinned outer cortex. A thin band of white matter separates the outer cortex and the inner </a:t>
            </a:r>
            <a:r>
              <a:rPr lang="en-US" dirty="0" err="1"/>
              <a:t>subcortical</a:t>
            </a:r>
            <a:r>
              <a:rPr lang="en-US" dirty="0"/>
              <a:t> band of </a:t>
            </a:r>
            <a:r>
              <a:rPr lang="en-US" dirty="0" err="1"/>
              <a:t>heterotopic</a:t>
            </a:r>
            <a:r>
              <a:rPr lang="en-US" dirty="0"/>
              <a:t> neurons. Camera </a:t>
            </a:r>
            <a:r>
              <a:rPr lang="en-US" dirty="0" err="1"/>
              <a:t>lucida</a:t>
            </a:r>
            <a:r>
              <a:rPr lang="en-US" dirty="0"/>
              <a:t> rendering to the right shows the region of disruption (grey) involving a band of neurons midway between the cortical surface and ventricles. </a:t>
            </a:r>
            <a:r>
              <a:rPr lang="en-US" b="1" dirty="0"/>
              <a:t>E. Classical </a:t>
            </a:r>
            <a:r>
              <a:rPr lang="en-US" b="1" dirty="0" err="1"/>
              <a:t>lissencephaly</a:t>
            </a:r>
            <a:r>
              <a:rPr lang="en-US" b="1" dirty="0"/>
              <a:t> (Type I </a:t>
            </a:r>
            <a:r>
              <a:rPr lang="en-US" b="1" dirty="0" err="1"/>
              <a:t>lissencephaly</a:t>
            </a:r>
            <a:r>
              <a:rPr lang="en-US" b="1" dirty="0"/>
              <a:t>).</a:t>
            </a:r>
            <a:r>
              <a:rPr lang="en-US" dirty="0"/>
              <a:t> Axial T1-weighted brain MRI of type I or classic </a:t>
            </a:r>
            <a:r>
              <a:rPr lang="en-US" dirty="0" err="1"/>
              <a:t>lissencephaly</a:t>
            </a:r>
            <a:r>
              <a:rPr lang="en-US" dirty="0"/>
              <a:t> in a patient harboring a </a:t>
            </a:r>
            <a:r>
              <a:rPr lang="en-US" i="1" dirty="0"/>
              <a:t>LIS1</a:t>
            </a:r>
            <a:r>
              <a:rPr lang="en-US" dirty="0"/>
              <a:t> mutation. The brain has an “hour-glass” appearance with </a:t>
            </a:r>
            <a:r>
              <a:rPr lang="en-US" dirty="0" err="1"/>
              <a:t>agyria</a:t>
            </a:r>
            <a:r>
              <a:rPr lang="en-US" dirty="0"/>
              <a:t> and </a:t>
            </a:r>
            <a:r>
              <a:rPr lang="en-US" dirty="0" err="1"/>
              <a:t>pachygyria</a:t>
            </a:r>
            <a:r>
              <a:rPr lang="en-US" dirty="0"/>
              <a:t>. Note the greater severity of </a:t>
            </a:r>
            <a:r>
              <a:rPr lang="en-US" dirty="0" err="1"/>
              <a:t>lissencephaly</a:t>
            </a:r>
            <a:r>
              <a:rPr lang="en-US" dirty="0"/>
              <a:t> in the parietal and occipital lobes. Camera </a:t>
            </a:r>
            <a:r>
              <a:rPr lang="en-US" dirty="0" err="1"/>
              <a:t>lucida</a:t>
            </a:r>
            <a:r>
              <a:rPr lang="en-US" dirty="0"/>
              <a:t> rendering to the right shows a region of disruption (grey) demonstrating a disruption in the lamination of the cortex. </a:t>
            </a:r>
            <a:r>
              <a:rPr lang="en-US" b="1" dirty="0"/>
              <a:t>F. Cobblestone </a:t>
            </a:r>
            <a:r>
              <a:rPr lang="en-US" b="1" dirty="0" err="1"/>
              <a:t>lissencephaly</a:t>
            </a:r>
            <a:r>
              <a:rPr lang="en-US" b="1" dirty="0"/>
              <a:t> (Type II </a:t>
            </a:r>
            <a:r>
              <a:rPr lang="en-US" b="1" dirty="0" err="1"/>
              <a:t>lissencephaly</a:t>
            </a:r>
            <a:r>
              <a:rPr lang="en-US" b="1" dirty="0"/>
              <a:t>).</a:t>
            </a:r>
            <a:r>
              <a:rPr lang="en-US" dirty="0"/>
              <a:t> Axial T2-weighted brain MRI of type II or cobblestone </a:t>
            </a:r>
            <a:r>
              <a:rPr lang="en-US" dirty="0" err="1"/>
              <a:t>lissencephaly</a:t>
            </a:r>
            <a:r>
              <a:rPr lang="en-US" dirty="0"/>
              <a:t>. Note the cobblestone appearance of the thinned cortex, absent corpus </a:t>
            </a:r>
            <a:r>
              <a:rPr lang="en-US" dirty="0" err="1"/>
              <a:t>callosum</a:t>
            </a:r>
            <a:r>
              <a:rPr lang="en-US" dirty="0"/>
              <a:t>, and severely enlarged ventricles. Camera </a:t>
            </a:r>
            <a:r>
              <a:rPr lang="en-US" dirty="0" err="1"/>
              <a:t>lucida</a:t>
            </a:r>
            <a:r>
              <a:rPr lang="en-US" dirty="0"/>
              <a:t> rendering to the right shows regions of disruption (grey) demonstrating nodules of neurons on the surface of the cortex.</a:t>
            </a:r>
          </a:p>
        </p:txBody>
      </p:sp>
      <p:sp>
        <p:nvSpPr>
          <p:cNvPr id="4" name="Slide Number Placeholder 3"/>
          <p:cNvSpPr>
            <a:spLocks noGrp="1"/>
          </p:cNvSpPr>
          <p:nvPr>
            <p:ph type="sldNum" sz="quarter" idx="10"/>
          </p:nvPr>
        </p:nvSpPr>
        <p:spPr/>
        <p:txBody>
          <a:bodyPr/>
          <a:lstStyle/>
          <a:p>
            <a:fld id="{66364621-238F-489F-B0F4-9816DA02452F}" type="slidenum">
              <a:rPr lang="en-US" smtClean="0"/>
              <a:pPr/>
              <a:t>83</a:t>
            </a:fld>
            <a:endParaRPr lang="en-US"/>
          </a:p>
        </p:txBody>
      </p:sp>
    </p:spTree>
    <p:extLst>
      <p:ext uri="{BB962C8B-B14F-4D97-AF65-F5344CB8AC3E}">
        <p14:creationId xmlns:p14="http://schemas.microsoft.com/office/powerpoint/2010/main" val="4172823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Atypical forms of</a:t>
            </a:r>
            <a:r>
              <a:rPr lang="en-US" baseline="0" dirty="0"/>
              <a:t> HS</a:t>
            </a:r>
            <a:r>
              <a:rPr lang="en-US" dirty="0"/>
              <a:t> are associated with later onset of seizures (</a:t>
            </a:r>
            <a:r>
              <a:rPr lang="en-US" dirty="0" err="1"/>
              <a:t>Blumcke</a:t>
            </a:r>
            <a:r>
              <a:rPr lang="en-US" dirty="0"/>
              <a:t> et al., 2007; Thom et al., 2010) and second pathology (HS may be</a:t>
            </a:r>
            <a:r>
              <a:rPr lang="en-US" baseline="0" dirty="0"/>
              <a:t> secondary to other pathology)</a:t>
            </a:r>
            <a:endParaRPr lang="en-US" dirty="0"/>
          </a:p>
          <a:p>
            <a:r>
              <a:rPr lang="en-US" dirty="0"/>
              <a:t>Extent of HS may vary along the longitudinal axis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Granule cell dispersion, obscuring the cell layer boundaries – relatively specific to the </a:t>
            </a:r>
            <a:r>
              <a:rPr lang="en-US" baseline="0" dirty="0" err="1"/>
              <a:t>epileptogenic</a:t>
            </a:r>
            <a:r>
              <a:rPr lang="en-US" baseline="0" dirty="0"/>
              <a:t> hippocampus (compared to aging and </a:t>
            </a:r>
            <a:r>
              <a:rPr lang="en-US" baseline="0" dirty="0" err="1"/>
              <a:t>neurodegeneration</a:t>
            </a:r>
            <a:r>
              <a:rPr lang="en-US" baseline="0" dirty="0"/>
              <a:t>) – associated with early seizure onset (Lurton et al., 1998), with the extent of neuronal loss in CA4 but not CA1 (Thom et al., 2010), and with longer duration of epilepsy (</a:t>
            </a:r>
            <a:r>
              <a:rPr lang="en-US" baseline="0" dirty="0" err="1"/>
              <a:t>Blucmke</a:t>
            </a:r>
            <a:r>
              <a:rPr lang="en-US" baseline="0" dirty="0"/>
              <a:t>, 2009)</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Mossy fiber sprouting – </a:t>
            </a:r>
            <a:r>
              <a:rPr lang="en-US" dirty="0" err="1"/>
              <a:t>glutamatergic</a:t>
            </a:r>
            <a:r>
              <a:rPr lang="en-US" dirty="0"/>
              <a:t> granule cells (that normally project in the mossy fiber pathway to CA4 and CA3) develop recurrent collateral axons contacting apical dendrites and spines of other granule cells in the molecular layer (seen best with </a:t>
            </a:r>
            <a:r>
              <a:rPr lang="en-US" dirty="0" err="1"/>
              <a:t>Timm</a:t>
            </a:r>
            <a:r>
              <a:rPr lang="en-US" dirty="0"/>
              <a:t> silver method or </a:t>
            </a:r>
            <a:r>
              <a:rPr lang="en-US" dirty="0" err="1"/>
              <a:t>dynorphin</a:t>
            </a:r>
            <a:r>
              <a:rPr lang="en-US" dirty="0"/>
              <a:t> </a:t>
            </a:r>
            <a:r>
              <a:rPr lang="en-US" dirty="0" err="1"/>
              <a:t>immunohistochemistry</a:t>
            </a:r>
            <a:r>
              <a:rPr lang="en-US"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MTS – more extensive sclerosis of adjacent temporal</a:t>
            </a:r>
            <a:r>
              <a:rPr lang="en-US" baseline="0" dirty="0"/>
              <a:t> lobe structures including the </a:t>
            </a:r>
            <a:r>
              <a:rPr lang="en-US" baseline="0" dirty="0" err="1"/>
              <a:t>amygdala</a:t>
            </a:r>
            <a:r>
              <a:rPr lang="en-US" baseline="0" dirty="0"/>
              <a:t> and </a:t>
            </a:r>
            <a:r>
              <a:rPr lang="en-US" baseline="0" dirty="0" err="1"/>
              <a:t>parahippocampal</a:t>
            </a:r>
            <a:r>
              <a:rPr lang="en-US" baseline="0" dirty="0"/>
              <a:t> </a:t>
            </a:r>
            <a:r>
              <a:rPr lang="en-US" baseline="0" dirty="0" err="1"/>
              <a:t>gyrus</a:t>
            </a:r>
            <a:r>
              <a:rPr lang="en-US" baseline="0" dirty="0"/>
              <a:t>; there is </a:t>
            </a:r>
            <a:r>
              <a:rPr lang="en-US" baseline="0" dirty="0" err="1"/>
              <a:t>electrophysiologic</a:t>
            </a:r>
            <a:r>
              <a:rPr lang="en-US" baseline="0" dirty="0"/>
              <a:t> evidence in some cases to support origin of temporal lobe seizures outside the hippocampus in other </a:t>
            </a:r>
            <a:r>
              <a:rPr lang="en-US" baseline="0" dirty="0" err="1"/>
              <a:t>mesial</a:t>
            </a:r>
            <a:r>
              <a:rPr lang="en-US" baseline="0" dirty="0"/>
              <a:t> temporal structures (</a:t>
            </a:r>
            <a:r>
              <a:rPr lang="en-US" baseline="0" dirty="0" err="1"/>
              <a:t>Graebenitz</a:t>
            </a:r>
            <a:r>
              <a:rPr lang="en-US" baseline="0" dirty="0"/>
              <a:t> et al., 2011; </a:t>
            </a:r>
            <a:r>
              <a:rPr lang="en-US" baseline="0" dirty="0" err="1"/>
              <a:t>Kullmann</a:t>
            </a:r>
            <a:r>
              <a:rPr lang="en-US" baseline="0" dirty="0"/>
              <a:t>, 2011)</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477F3523-BDF4-4340-B889-4A53C162568A}" type="slidenum">
              <a:rPr lang="en-US" smtClean="0"/>
              <a:pPr/>
              <a:t>14</a:t>
            </a:fld>
            <a:endParaRPr lang="en-US"/>
          </a:p>
        </p:txBody>
      </p:sp>
    </p:spTree>
    <p:extLst>
      <p:ext uri="{BB962C8B-B14F-4D97-AF65-F5344CB8AC3E}">
        <p14:creationId xmlns:p14="http://schemas.microsoft.com/office/powerpoint/2010/main" val="33243177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LIS1 – microtubule transport, </a:t>
            </a:r>
            <a:r>
              <a:rPr lang="en-US" dirty="0" err="1"/>
              <a:t>centrosomal</a:t>
            </a:r>
            <a:r>
              <a:rPr lang="en-US" dirty="0"/>
              <a:t> positioning, nuclear transport</a:t>
            </a:r>
          </a:p>
          <a:p>
            <a:r>
              <a:rPr lang="en-US" dirty="0"/>
              <a:t>DCX – microtubule stabilization</a:t>
            </a:r>
          </a:p>
          <a:p>
            <a:r>
              <a:rPr lang="en-US" dirty="0"/>
              <a:t>FLNA, ARFGEF2 – vesicle trafficking and fusion</a:t>
            </a:r>
          </a:p>
          <a:p>
            <a:r>
              <a:rPr lang="en-US" dirty="0"/>
              <a:t>FLNA,</a:t>
            </a:r>
            <a:r>
              <a:rPr lang="en-US" baseline="0" dirty="0"/>
              <a:t> MEKK4 – </a:t>
            </a:r>
            <a:r>
              <a:rPr lang="en-US" baseline="0" dirty="0" err="1"/>
              <a:t>neuroependymal</a:t>
            </a:r>
            <a:r>
              <a:rPr lang="en-US" baseline="0" dirty="0"/>
              <a:t> integrity</a:t>
            </a:r>
          </a:p>
        </p:txBody>
      </p:sp>
      <p:sp>
        <p:nvSpPr>
          <p:cNvPr id="4" name="Slide Number Placeholder 3"/>
          <p:cNvSpPr>
            <a:spLocks noGrp="1"/>
          </p:cNvSpPr>
          <p:nvPr>
            <p:ph type="sldNum" sz="quarter" idx="10"/>
          </p:nvPr>
        </p:nvSpPr>
        <p:spPr/>
        <p:txBody>
          <a:bodyPr/>
          <a:lstStyle/>
          <a:p>
            <a:fld id="{66364621-238F-489F-B0F4-9816DA02452F}" type="slidenum">
              <a:rPr lang="en-US" smtClean="0"/>
              <a:pPr/>
              <a:t>85</a:t>
            </a:fld>
            <a:endParaRPr lang="en-US"/>
          </a:p>
        </p:txBody>
      </p:sp>
    </p:spTree>
    <p:extLst>
      <p:ext uri="{BB962C8B-B14F-4D97-AF65-F5344CB8AC3E}">
        <p14:creationId xmlns:p14="http://schemas.microsoft.com/office/powerpoint/2010/main" val="32839065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GPR56 anchors radial </a:t>
            </a:r>
            <a:r>
              <a:rPr lang="en-US" dirty="0" err="1"/>
              <a:t>glial</a:t>
            </a:r>
            <a:r>
              <a:rPr lang="en-US" dirty="0"/>
              <a:t> cells to the </a:t>
            </a:r>
            <a:r>
              <a:rPr lang="en-US" dirty="0" err="1"/>
              <a:t>pial</a:t>
            </a:r>
            <a:r>
              <a:rPr lang="en-US" dirty="0"/>
              <a:t> limiting membrane</a:t>
            </a:r>
          </a:p>
        </p:txBody>
      </p:sp>
      <p:sp>
        <p:nvSpPr>
          <p:cNvPr id="4" name="Slide Number Placeholder 3"/>
          <p:cNvSpPr>
            <a:spLocks noGrp="1"/>
          </p:cNvSpPr>
          <p:nvPr>
            <p:ph type="sldNum" sz="quarter" idx="10"/>
          </p:nvPr>
        </p:nvSpPr>
        <p:spPr/>
        <p:txBody>
          <a:bodyPr/>
          <a:lstStyle/>
          <a:p>
            <a:fld id="{66364621-238F-489F-B0F4-9816DA02452F}" type="slidenum">
              <a:rPr lang="en-US" smtClean="0"/>
              <a:pPr/>
              <a:t>89</a:t>
            </a:fld>
            <a:endParaRPr lang="en-US"/>
          </a:p>
        </p:txBody>
      </p:sp>
    </p:spTree>
    <p:extLst>
      <p:ext uri="{BB962C8B-B14F-4D97-AF65-F5344CB8AC3E}">
        <p14:creationId xmlns:p14="http://schemas.microsoft.com/office/powerpoint/2010/main" val="3419015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Left</a:t>
            </a:r>
            <a:r>
              <a:rPr lang="en-US" baseline="0" dirty="0"/>
              <a:t> – neurologically normal patient with (1) granule cell, apical dendrite, and (2) axonal trajectory to CA3 in the mossy fiber pathway, AND (3) CA1 pyramidal cell with apical dendrite extending into the striatum </a:t>
            </a:r>
            <a:r>
              <a:rPr lang="en-US" baseline="0" dirty="0" err="1"/>
              <a:t>moleculare</a:t>
            </a:r>
            <a:r>
              <a:rPr lang="en-US" baseline="0" dirty="0"/>
              <a:t> and its outgoing axon (4) in the </a:t>
            </a:r>
            <a:r>
              <a:rPr lang="en-US" baseline="0" dirty="0" err="1"/>
              <a:t>alveus</a:t>
            </a:r>
            <a:r>
              <a:rPr lang="en-US" baseline="0" dirty="0"/>
              <a:t> (arrow)</a:t>
            </a:r>
          </a:p>
          <a:p>
            <a:r>
              <a:rPr lang="en-US" baseline="0" dirty="0"/>
              <a:t>Right – patient with long history of TLE; note cell loss in CA1 and the intact SC</a:t>
            </a:r>
          </a:p>
          <a:p>
            <a:r>
              <a:rPr lang="en-US" baseline="0" dirty="0"/>
              <a:t>C – normal granule cell layer with inner molecular layer (IML), outer molecular layer (OML), </a:t>
            </a:r>
            <a:r>
              <a:rPr lang="en-US" baseline="0" dirty="0" err="1"/>
              <a:t>subgranular</a:t>
            </a:r>
            <a:r>
              <a:rPr lang="en-US" baseline="0" dirty="0"/>
              <a:t> zone (SGZ) and polymorphic cell layer (PL)</a:t>
            </a:r>
          </a:p>
          <a:p>
            <a:r>
              <a:rPr lang="en-US" baseline="0" dirty="0"/>
              <a:t>D- granule cell dispersion, obscuring the cell layer boundaries – relatively specific to the </a:t>
            </a:r>
            <a:r>
              <a:rPr lang="en-US" baseline="0" dirty="0" err="1"/>
              <a:t>epileptogenic</a:t>
            </a:r>
            <a:r>
              <a:rPr lang="en-US" baseline="0" dirty="0"/>
              <a:t> hippocampus (compared to aging and </a:t>
            </a:r>
            <a:r>
              <a:rPr lang="en-US" baseline="0" dirty="0" err="1"/>
              <a:t>neurodegeneration</a:t>
            </a:r>
            <a:r>
              <a:rPr lang="en-US" baseline="0" dirty="0"/>
              <a:t>) – associated with early seizure onset (Lurton et al., 1998), with the extent of neuronal loss in CA4 but not CA1 (Thom et al., 2010), and with longer duration of epilepsy (</a:t>
            </a:r>
            <a:r>
              <a:rPr lang="en-US" baseline="0" dirty="0" err="1"/>
              <a:t>Blucmke</a:t>
            </a:r>
            <a:r>
              <a:rPr lang="en-US" baseline="0" dirty="0"/>
              <a:t>, 2009)</a:t>
            </a:r>
            <a:endParaRPr lang="en-US" dirty="0"/>
          </a:p>
        </p:txBody>
      </p:sp>
      <p:sp>
        <p:nvSpPr>
          <p:cNvPr id="4" name="Slide Number Placeholder 3"/>
          <p:cNvSpPr>
            <a:spLocks noGrp="1"/>
          </p:cNvSpPr>
          <p:nvPr>
            <p:ph type="sldNum" sz="quarter" idx="10"/>
          </p:nvPr>
        </p:nvSpPr>
        <p:spPr/>
        <p:txBody>
          <a:bodyPr/>
          <a:lstStyle/>
          <a:p>
            <a:fld id="{477F3523-BDF4-4340-B889-4A53C162568A}" type="slidenum">
              <a:rPr lang="en-US" smtClean="0"/>
              <a:pPr/>
              <a:t>15</a:t>
            </a:fld>
            <a:endParaRPr lang="en-US"/>
          </a:p>
        </p:txBody>
      </p:sp>
    </p:spTree>
    <p:extLst>
      <p:ext uri="{BB962C8B-B14F-4D97-AF65-F5344CB8AC3E}">
        <p14:creationId xmlns:p14="http://schemas.microsoft.com/office/powerpoint/2010/main" val="3751422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CA-4 region of the </a:t>
            </a:r>
            <a:r>
              <a:rPr lang="en-US" dirty="0" err="1"/>
              <a:t>Ammon’s</a:t>
            </a:r>
            <a:r>
              <a:rPr lang="en-US" dirty="0"/>
              <a:t> horn inside dentate fascia. This area</a:t>
            </a:r>
            <a:r>
              <a:rPr lang="en-US" baseline="0" dirty="0"/>
              <a:t> should have a large number of large neurons. However, only a few remain (arrows)</a:t>
            </a:r>
            <a:endParaRPr lang="en-US" dirty="0"/>
          </a:p>
        </p:txBody>
      </p:sp>
      <p:sp>
        <p:nvSpPr>
          <p:cNvPr id="4" name="Slide Number Placeholder 3"/>
          <p:cNvSpPr>
            <a:spLocks noGrp="1"/>
          </p:cNvSpPr>
          <p:nvPr>
            <p:ph type="sldNum" sz="quarter" idx="10"/>
          </p:nvPr>
        </p:nvSpPr>
        <p:spPr/>
        <p:txBody>
          <a:bodyPr/>
          <a:lstStyle/>
          <a:p>
            <a:fld id="{BF73F06F-87E4-4D5C-8CB3-C56270651802}" type="slidenum">
              <a:rPr lang="en-US" smtClean="0"/>
              <a:pPr/>
              <a:t>16</a:t>
            </a:fld>
            <a:endParaRPr lang="en-US"/>
          </a:p>
        </p:txBody>
      </p:sp>
    </p:spTree>
    <p:extLst>
      <p:ext uri="{BB962C8B-B14F-4D97-AF65-F5344CB8AC3E}">
        <p14:creationId xmlns:p14="http://schemas.microsoft.com/office/powerpoint/2010/main" val="732005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Closer view of the same with</a:t>
            </a:r>
            <a:r>
              <a:rPr lang="en-US" baseline="0" dirty="0"/>
              <a:t> plump </a:t>
            </a:r>
            <a:r>
              <a:rPr lang="en-US" baseline="0" dirty="0" err="1"/>
              <a:t>astrocytes</a:t>
            </a:r>
            <a:r>
              <a:rPr lang="en-US" baseline="0" dirty="0"/>
              <a:t> having copious cytoplasm stained brown with the GFAP stain. This is diagnostic of </a:t>
            </a:r>
            <a:r>
              <a:rPr lang="en-US" baseline="0" dirty="0" err="1"/>
              <a:t>Hippocampal</a:t>
            </a:r>
            <a:r>
              <a:rPr lang="en-US" baseline="0" dirty="0"/>
              <a:t> (</a:t>
            </a:r>
            <a:r>
              <a:rPr lang="en-US" baseline="0" dirty="0" err="1"/>
              <a:t>mesial</a:t>
            </a:r>
            <a:r>
              <a:rPr lang="en-US" baseline="0" dirty="0"/>
              <a:t> temporal</a:t>
            </a:r>
            <a:r>
              <a:rPr lang="en-US" baseline="0"/>
              <a:t>) sclerosis.</a:t>
            </a:r>
            <a:endParaRPr lang="en-US"/>
          </a:p>
        </p:txBody>
      </p:sp>
      <p:sp>
        <p:nvSpPr>
          <p:cNvPr id="4" name="Slide Number Placeholder 3"/>
          <p:cNvSpPr>
            <a:spLocks noGrp="1"/>
          </p:cNvSpPr>
          <p:nvPr>
            <p:ph type="sldNum" sz="quarter" idx="10"/>
          </p:nvPr>
        </p:nvSpPr>
        <p:spPr/>
        <p:txBody>
          <a:bodyPr/>
          <a:lstStyle/>
          <a:p>
            <a:fld id="{BF73F06F-87E4-4D5C-8CB3-C56270651802}" type="slidenum">
              <a:rPr lang="en-US" smtClean="0"/>
              <a:pPr/>
              <a:t>17</a:t>
            </a:fld>
            <a:endParaRPr lang="en-US"/>
          </a:p>
        </p:txBody>
      </p:sp>
    </p:spTree>
    <p:extLst>
      <p:ext uri="{BB962C8B-B14F-4D97-AF65-F5344CB8AC3E}">
        <p14:creationId xmlns:p14="http://schemas.microsoft.com/office/powerpoint/2010/main" val="2105284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From ram-headed Egyptian god </a:t>
            </a:r>
            <a:r>
              <a:rPr lang="en-US" dirty="0" err="1"/>
              <a:t>Ammon</a:t>
            </a:r>
            <a:endParaRPr lang="en-US" dirty="0"/>
          </a:p>
          <a:p>
            <a:r>
              <a:rPr lang="en-US" dirty="0" err="1"/>
              <a:t>Blumcke</a:t>
            </a:r>
            <a:r>
              <a:rPr lang="en-US" dirty="0"/>
              <a:t> I.  Neuropathology of focal epilepsies: a critical review.</a:t>
            </a:r>
            <a:r>
              <a:rPr lang="en-US" baseline="0" dirty="0"/>
              <a:t>  Epilepsy </a:t>
            </a:r>
            <a:r>
              <a:rPr lang="en-US" baseline="0" dirty="0" err="1"/>
              <a:t>Behav</a:t>
            </a:r>
            <a:r>
              <a:rPr lang="en-US" baseline="0" dirty="0"/>
              <a:t> 2009, 15: 34-39.</a:t>
            </a:r>
          </a:p>
          <a:p>
            <a:r>
              <a:rPr lang="en-US" baseline="0" dirty="0" err="1"/>
              <a:t>Berkovic</a:t>
            </a:r>
            <a:r>
              <a:rPr lang="en-US" baseline="0" dirty="0"/>
              <a:t> SF, </a:t>
            </a:r>
            <a:r>
              <a:rPr lang="en-US" baseline="0" dirty="0" err="1"/>
              <a:t>Andermann</a:t>
            </a:r>
            <a:r>
              <a:rPr lang="en-US" baseline="0" dirty="0"/>
              <a:t> F, Olivier A, et al.  </a:t>
            </a:r>
            <a:r>
              <a:rPr lang="en-US" baseline="0" dirty="0" err="1"/>
              <a:t>Hippocampal</a:t>
            </a:r>
            <a:r>
              <a:rPr lang="en-US" baseline="0" dirty="0"/>
              <a:t> sclerosis in temporal lobe epilepsy demonstrated by magnetic resonance imaging.  Ann </a:t>
            </a:r>
            <a:r>
              <a:rPr lang="en-US" baseline="0" dirty="0" err="1"/>
              <a:t>Neurol</a:t>
            </a:r>
            <a:r>
              <a:rPr lang="en-US" baseline="0" dirty="0"/>
              <a:t> 1991, 29: 175-182.</a:t>
            </a:r>
          </a:p>
          <a:p>
            <a:r>
              <a:rPr lang="en-US" baseline="0" dirty="0"/>
              <a:t>Jackson GD, </a:t>
            </a:r>
            <a:r>
              <a:rPr lang="en-US" baseline="0" dirty="0" err="1"/>
              <a:t>Berkovic</a:t>
            </a:r>
            <a:r>
              <a:rPr lang="en-US" baseline="0" dirty="0"/>
              <a:t> SF, Tress BM, et al.  </a:t>
            </a:r>
            <a:r>
              <a:rPr lang="en-US" baseline="0" dirty="0" err="1"/>
              <a:t>Hippocampal</a:t>
            </a:r>
            <a:r>
              <a:rPr lang="en-US" baseline="0" dirty="0"/>
              <a:t> sclerosis can be reliably detected by magnetic resonance imaging.  Neurology 1990, 40: 1869-1875.</a:t>
            </a:r>
            <a:endParaRPr lang="en-US" dirty="0"/>
          </a:p>
        </p:txBody>
      </p:sp>
      <p:sp>
        <p:nvSpPr>
          <p:cNvPr id="4" name="Slide Number Placeholder 3"/>
          <p:cNvSpPr>
            <a:spLocks noGrp="1"/>
          </p:cNvSpPr>
          <p:nvPr>
            <p:ph type="sldNum" sz="quarter" idx="10"/>
          </p:nvPr>
        </p:nvSpPr>
        <p:spPr/>
        <p:txBody>
          <a:bodyPr/>
          <a:lstStyle/>
          <a:p>
            <a:fld id="{477F3523-BDF4-4340-B889-4A53C162568A}" type="slidenum">
              <a:rPr lang="en-US" smtClean="0"/>
              <a:pPr/>
              <a:t>18</a:t>
            </a:fld>
            <a:endParaRPr lang="en-US"/>
          </a:p>
        </p:txBody>
      </p:sp>
    </p:spTree>
    <p:extLst>
      <p:ext uri="{BB962C8B-B14F-4D97-AF65-F5344CB8AC3E}">
        <p14:creationId xmlns:p14="http://schemas.microsoft.com/office/powerpoint/2010/main" val="1851689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Selected</a:t>
            </a:r>
            <a:r>
              <a:rPr lang="en-US" baseline="0" dirty="0"/>
              <a:t> 10 patients with clear history of early childhood convulsions associated with fever or encephalitis and adequate coronal MRI studies (out of 50 patients from 1985-1986 at MNI with TLE who had ATL)</a:t>
            </a:r>
          </a:p>
          <a:p>
            <a:r>
              <a:rPr lang="en-US" baseline="0" dirty="0"/>
              <a:t>Philips 0.5 T scanner; T2-weighted spin-echo sequences with echo times 50 and 100 </a:t>
            </a:r>
            <a:r>
              <a:rPr lang="en-US" baseline="0" dirty="0" err="1"/>
              <a:t>msec</a:t>
            </a:r>
            <a:r>
              <a:rPr lang="en-US" baseline="0" dirty="0"/>
              <a:t> and repetition time 1600 </a:t>
            </a:r>
            <a:r>
              <a:rPr lang="en-US" baseline="0" dirty="0" err="1"/>
              <a:t>msec</a:t>
            </a:r>
            <a:r>
              <a:rPr lang="en-US" baseline="0" dirty="0"/>
              <a:t> were performed in the axial and </a:t>
            </a:r>
            <a:r>
              <a:rPr lang="en-US" baseline="0" dirty="0" err="1"/>
              <a:t>corontal</a:t>
            </a:r>
            <a:r>
              <a:rPr lang="en-US" baseline="0" dirty="0"/>
              <a:t> planes (T1 had TE 25 ms, TR 500 ms)</a:t>
            </a:r>
          </a:p>
          <a:p>
            <a:r>
              <a:rPr lang="en-US" baseline="0" dirty="0"/>
              <a:t>All 10 patients had unilateral increased signal and decreased size in the affected hippocampus; 5 had associated decrease in size of the </a:t>
            </a:r>
            <a:r>
              <a:rPr lang="en-US" baseline="0" dirty="0" err="1"/>
              <a:t>ipsilateral</a:t>
            </a:r>
            <a:r>
              <a:rPr lang="en-US" baseline="0" dirty="0"/>
              <a:t> temporal lobe</a:t>
            </a:r>
          </a:p>
          <a:p>
            <a:r>
              <a:rPr lang="en-US" baseline="0" dirty="0" err="1"/>
              <a:t>Subpial</a:t>
            </a:r>
            <a:r>
              <a:rPr lang="en-US" baseline="0" dirty="0"/>
              <a:t> ultrasonic dissection at MNI seldom allows for adequate pathological examination, but 3 had </a:t>
            </a:r>
            <a:r>
              <a:rPr lang="en-US" baseline="0" dirty="0" err="1"/>
              <a:t>gliosis</a:t>
            </a:r>
            <a:r>
              <a:rPr lang="en-US" baseline="0" dirty="0"/>
              <a:t> and neuronal loss – the rest of the specimens were unavailable</a:t>
            </a:r>
            <a:endParaRPr lang="en-US" dirty="0"/>
          </a:p>
        </p:txBody>
      </p:sp>
      <p:sp>
        <p:nvSpPr>
          <p:cNvPr id="4" name="Slide Number Placeholder 3"/>
          <p:cNvSpPr>
            <a:spLocks noGrp="1"/>
          </p:cNvSpPr>
          <p:nvPr>
            <p:ph type="sldNum" sz="quarter" idx="10"/>
          </p:nvPr>
        </p:nvSpPr>
        <p:spPr/>
        <p:txBody>
          <a:bodyPr/>
          <a:lstStyle/>
          <a:p>
            <a:fld id="{477F3523-BDF4-4340-B889-4A53C162568A}" type="slidenum">
              <a:rPr lang="en-US" smtClean="0"/>
              <a:pPr/>
              <a:t>19</a:t>
            </a:fld>
            <a:endParaRPr lang="en-US"/>
          </a:p>
        </p:txBody>
      </p:sp>
    </p:spTree>
    <p:extLst>
      <p:ext uri="{BB962C8B-B14F-4D97-AF65-F5344CB8AC3E}">
        <p14:creationId xmlns:p14="http://schemas.microsoft.com/office/powerpoint/2010/main" val="1117032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Labate</a:t>
            </a:r>
            <a:r>
              <a:rPr lang="en-US" dirty="0"/>
              <a:t> A, Gambardella A, </a:t>
            </a:r>
            <a:r>
              <a:rPr lang="en-US" dirty="0" err="1"/>
              <a:t>Aguglia</a:t>
            </a:r>
            <a:r>
              <a:rPr lang="en-US" dirty="0"/>
              <a:t> U, et al.  Temporal lobe abnormalities on brain MRI in healthy volunteers: a prospective case-control study.  Neurology 2010, 74: 553-557.</a:t>
            </a:r>
          </a:p>
          <a:p>
            <a:r>
              <a:rPr lang="en-US" dirty="0"/>
              <a:t>Discuss PET findings in MTLE</a:t>
            </a:r>
          </a:p>
        </p:txBody>
      </p:sp>
      <p:sp>
        <p:nvSpPr>
          <p:cNvPr id="4" name="Slide Number Placeholder 3"/>
          <p:cNvSpPr>
            <a:spLocks noGrp="1"/>
          </p:cNvSpPr>
          <p:nvPr>
            <p:ph type="sldNum" sz="quarter" idx="10"/>
          </p:nvPr>
        </p:nvSpPr>
        <p:spPr/>
        <p:txBody>
          <a:bodyPr/>
          <a:lstStyle/>
          <a:p>
            <a:fld id="{477F3523-BDF4-4340-B889-4A53C162568A}" type="slidenum">
              <a:rPr lang="en-US" smtClean="0"/>
              <a:pPr/>
              <a:t>20</a:t>
            </a:fld>
            <a:endParaRPr lang="en-US"/>
          </a:p>
        </p:txBody>
      </p:sp>
    </p:spTree>
    <p:extLst>
      <p:ext uri="{BB962C8B-B14F-4D97-AF65-F5344CB8AC3E}">
        <p14:creationId xmlns:p14="http://schemas.microsoft.com/office/powerpoint/2010/main" val="503553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2341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ernal pag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231C94-62E3-4B50-A5FA-AD1FD2040847}"/>
              </a:ext>
            </a:extLst>
          </p:cNvPr>
          <p:cNvSpPr>
            <a:spLocks noGrp="1"/>
          </p:cNvSpPr>
          <p:nvPr>
            <p:ph type="body" sz="quarter" idx="10" hasCustomPrompt="1"/>
          </p:nvPr>
        </p:nvSpPr>
        <p:spPr>
          <a:xfrm>
            <a:off x="648204" y="1106493"/>
            <a:ext cx="7895722" cy="560382"/>
          </a:xfrm>
          <a:prstGeom prst="rect">
            <a:avLst/>
          </a:prstGeom>
        </p:spPr>
        <p:txBody>
          <a:bodyPr/>
          <a:lstStyle>
            <a:lvl1pPr marL="0" indent="0">
              <a:lnSpc>
                <a:spcPct val="100000"/>
              </a:lnSpc>
              <a:spcBef>
                <a:spcPts val="0"/>
              </a:spcBef>
              <a:buNone/>
              <a:defRPr sz="3200" b="1">
                <a:solidFill>
                  <a:srgbClr val="DF041C"/>
                </a:solidFill>
              </a:defRPr>
            </a:lvl1pPr>
            <a:lvl2pPr>
              <a:defRPr sz="1800" b="1">
                <a:solidFill>
                  <a:srgbClr val="FF0000"/>
                </a:solidFill>
              </a:defRPr>
            </a:lvl2pPr>
            <a:lvl3pPr>
              <a:defRPr sz="1800" b="1">
                <a:solidFill>
                  <a:srgbClr val="FF0000"/>
                </a:solidFill>
              </a:defRPr>
            </a:lvl3pPr>
            <a:lvl4pPr>
              <a:defRPr sz="1800" b="1">
                <a:solidFill>
                  <a:srgbClr val="FF0000"/>
                </a:solidFill>
              </a:defRPr>
            </a:lvl4pPr>
            <a:lvl5pPr>
              <a:defRPr sz="1800" b="1">
                <a:solidFill>
                  <a:srgbClr val="FF0000"/>
                </a:solidFill>
              </a:defRPr>
            </a:lvl5pPr>
          </a:lstStyle>
          <a:p>
            <a:pPr lvl="0"/>
            <a:r>
              <a:rPr lang="en-US" dirty="0"/>
              <a:t>Headline goes here</a:t>
            </a:r>
            <a:endParaRPr lang="x-none" dirty="0"/>
          </a:p>
        </p:txBody>
      </p:sp>
      <p:sp>
        <p:nvSpPr>
          <p:cNvPr id="5" name="Text Placeholder 4">
            <a:extLst>
              <a:ext uri="{FF2B5EF4-FFF2-40B4-BE49-F238E27FC236}">
                <a16:creationId xmlns:a16="http://schemas.microsoft.com/office/drawing/2014/main" id="{0C35F7F6-1AAD-4F9D-AD44-7C5CA1251C43}"/>
              </a:ext>
            </a:extLst>
          </p:cNvPr>
          <p:cNvSpPr>
            <a:spLocks noGrp="1"/>
          </p:cNvSpPr>
          <p:nvPr>
            <p:ph type="body" sz="quarter" idx="11" hasCustomPrompt="1"/>
          </p:nvPr>
        </p:nvSpPr>
        <p:spPr>
          <a:xfrm>
            <a:off x="648200" y="1818916"/>
            <a:ext cx="7895722" cy="2800709"/>
          </a:xfrm>
          <a:prstGeom prst="rect">
            <a:avLst/>
          </a:prstGeom>
        </p:spPr>
        <p:txBody>
          <a:bodyPr/>
          <a:lstStyle>
            <a:lvl1pPr marL="0" indent="0">
              <a:lnSpc>
                <a:spcPct val="100000"/>
              </a:lnSpc>
              <a:spcBef>
                <a:spcPts val="0"/>
              </a:spcBef>
              <a:buNone/>
              <a:defRPr sz="2000">
                <a:solidFill>
                  <a:schemeClr val="tx1"/>
                </a:solidFill>
              </a:defRPr>
            </a:lvl1pPr>
          </a:lstStyle>
          <a:p>
            <a:r>
              <a:rPr lang="en-US" dirty="0"/>
              <a:t>This is the primary content slide layout.  Use this format for paragraphs of text, bulleted text or a combination.  </a:t>
            </a:r>
          </a:p>
          <a:p>
            <a:r>
              <a:rPr lang="en-US" dirty="0"/>
              <a:t> </a:t>
            </a:r>
          </a:p>
          <a:p>
            <a:r>
              <a:rPr lang="en-US" dirty="0"/>
              <a:t>Headlines are a custom shade of red (RGB 223-4-28); do not substitute other colors. The headline font is Century Gothic bold and the text font is Century Gothic (nonbold). </a:t>
            </a:r>
          </a:p>
          <a:p>
            <a:r>
              <a:rPr lang="en-US" dirty="0"/>
              <a:t> </a:t>
            </a:r>
          </a:p>
          <a:p>
            <a:r>
              <a:rPr lang="en-US" dirty="0"/>
              <a:t>Do not use text smaller than 12 pt. Break the content into multiple slides instead.</a:t>
            </a:r>
            <a:endParaRPr lang="ru-RU" dirty="0"/>
          </a:p>
          <a:p>
            <a:pPr lvl="0"/>
            <a:endParaRPr lang="en-US" dirty="0"/>
          </a:p>
        </p:txBody>
      </p:sp>
    </p:spTree>
    <p:extLst>
      <p:ext uri="{BB962C8B-B14F-4D97-AF65-F5344CB8AC3E}">
        <p14:creationId xmlns:p14="http://schemas.microsoft.com/office/powerpoint/2010/main" val="4140442706"/>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Summary pag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21EF461-0110-4D17-AEB0-90F87B34BE90}"/>
              </a:ext>
            </a:extLst>
          </p:cNvPr>
          <p:cNvSpPr>
            <a:spLocks noGrp="1"/>
          </p:cNvSpPr>
          <p:nvPr>
            <p:ph type="body" sz="quarter" idx="10" hasCustomPrompt="1"/>
          </p:nvPr>
        </p:nvSpPr>
        <p:spPr>
          <a:xfrm>
            <a:off x="2679610" y="509288"/>
            <a:ext cx="5978615" cy="506711"/>
          </a:xfrm>
          <a:prstGeom prst="rect">
            <a:avLst/>
          </a:prstGeom>
        </p:spPr>
        <p:txBody>
          <a:bodyPr/>
          <a:lstStyle>
            <a:lvl1pPr marL="0" indent="0">
              <a:lnSpc>
                <a:spcPct val="100000"/>
              </a:lnSpc>
              <a:spcBef>
                <a:spcPts val="0"/>
              </a:spcBef>
              <a:buNone/>
              <a:defRPr sz="3200" b="1">
                <a:solidFill>
                  <a:srgbClr val="DF041C"/>
                </a:solidFill>
              </a:defRPr>
            </a:lvl1pPr>
          </a:lstStyle>
          <a:p>
            <a:pPr marL="171446" marR="0" lvl="0" indent="-171446"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Agenda/Summary Page</a:t>
            </a:r>
            <a:endParaRPr lang="en-US" sz="3200" dirty="0">
              <a:solidFill>
                <a:srgbClr val="FF0000"/>
              </a:solidFill>
            </a:endParaRPr>
          </a:p>
        </p:txBody>
      </p:sp>
      <p:sp>
        <p:nvSpPr>
          <p:cNvPr id="5" name="Text Placeholder 4">
            <a:extLst>
              <a:ext uri="{FF2B5EF4-FFF2-40B4-BE49-F238E27FC236}">
                <a16:creationId xmlns:a16="http://schemas.microsoft.com/office/drawing/2014/main" id="{D3277829-F3C5-4091-AA23-EAF5C982D050}"/>
              </a:ext>
            </a:extLst>
          </p:cNvPr>
          <p:cNvSpPr>
            <a:spLocks noGrp="1"/>
          </p:cNvSpPr>
          <p:nvPr>
            <p:ph type="body" sz="quarter" idx="11" hasCustomPrompt="1"/>
          </p:nvPr>
        </p:nvSpPr>
        <p:spPr>
          <a:xfrm>
            <a:off x="2685286" y="1376171"/>
            <a:ext cx="5972939" cy="3121937"/>
          </a:xfrm>
          <a:prstGeom prst="rect">
            <a:avLst/>
          </a:prstGeom>
        </p:spPr>
        <p:txBody>
          <a:bodyPr/>
          <a:lstStyle>
            <a:lvl1pPr>
              <a:lnSpc>
                <a:spcPct val="100000"/>
              </a:lnSpc>
              <a:spcBef>
                <a:spcPts val="0"/>
              </a:spcBef>
              <a:spcAft>
                <a:spcPts val="1200"/>
              </a:spcAft>
              <a:buClr>
                <a:srgbClr val="DF041C"/>
              </a:buClr>
              <a:buFont typeface="Arial" panose="020B0604020202020204" pitchFamily="34" charset="0"/>
              <a:buChar char="•"/>
              <a:defRPr sz="2000">
                <a:solidFill>
                  <a:schemeClr val="tx1"/>
                </a:solidFill>
              </a:defRPr>
            </a:lvl1pPr>
          </a:lstStyle>
          <a:p>
            <a:pPr lvl="0"/>
            <a:r>
              <a:rPr lang="en-US" sz="2000" dirty="0"/>
              <a:t>Bulleted items</a:t>
            </a:r>
          </a:p>
          <a:p>
            <a:pPr lvl="0"/>
            <a:r>
              <a:rPr lang="en-US" sz="2000" dirty="0"/>
              <a:t>Bulleted items</a:t>
            </a:r>
          </a:p>
          <a:p>
            <a:pPr lvl="0"/>
            <a:r>
              <a:rPr lang="en-US" sz="2000" dirty="0"/>
              <a:t>Bulleted items</a:t>
            </a:r>
          </a:p>
          <a:p>
            <a:pPr lvl="0"/>
            <a:r>
              <a:rPr lang="en-US" sz="2000" dirty="0"/>
              <a:t>Bulleted items</a:t>
            </a:r>
          </a:p>
          <a:p>
            <a:pPr lvl="0"/>
            <a:r>
              <a:rPr lang="en-US" sz="2000" dirty="0"/>
              <a:t>Bulleted items</a:t>
            </a:r>
          </a:p>
          <a:p>
            <a:pPr lvl="0"/>
            <a:r>
              <a:rPr lang="en-US" sz="2000" dirty="0"/>
              <a:t>Bulleted items</a:t>
            </a:r>
            <a:endParaRPr lang="x-none" dirty="0"/>
          </a:p>
          <a:p>
            <a:pPr lvl="0"/>
            <a:endParaRPr lang="x-none" dirty="0"/>
          </a:p>
        </p:txBody>
      </p:sp>
      <p:pic>
        <p:nvPicPr>
          <p:cNvPr id="8" name="Picture 7">
            <a:extLst>
              <a:ext uri="{FF2B5EF4-FFF2-40B4-BE49-F238E27FC236}">
                <a16:creationId xmlns:a16="http://schemas.microsoft.com/office/drawing/2014/main" id="{C8DB4865-29AC-47F6-AFCF-C4EF93B160D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1082"/>
            <a:ext cx="2161308" cy="2778824"/>
          </a:xfrm>
          <a:prstGeom prst="rect">
            <a:avLst/>
          </a:prstGeom>
        </p:spPr>
      </p:pic>
      <p:pic>
        <p:nvPicPr>
          <p:cNvPr id="6" name="Picture 5">
            <a:extLst>
              <a:ext uri="{FF2B5EF4-FFF2-40B4-BE49-F238E27FC236}">
                <a16:creationId xmlns:a16="http://schemas.microsoft.com/office/drawing/2014/main" id="{891FAEC5-DEF6-4C6A-9253-474D0D82F6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2079481"/>
            <a:ext cx="2161309" cy="4778519"/>
          </a:xfrm>
          <a:prstGeom prst="rect">
            <a:avLst/>
          </a:prstGeom>
        </p:spPr>
      </p:pic>
    </p:spTree>
    <p:extLst>
      <p:ext uri="{BB962C8B-B14F-4D97-AF65-F5344CB8AC3E}">
        <p14:creationId xmlns:p14="http://schemas.microsoft.com/office/powerpoint/2010/main" val="2367354245"/>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Summary page 1-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E0BB308-8E7C-4D87-9573-F745DF1A6BE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 y="-2035"/>
            <a:ext cx="2164180" cy="2772943"/>
          </a:xfrm>
          <a:prstGeom prst="rect">
            <a:avLst/>
          </a:prstGeom>
        </p:spPr>
      </p:pic>
      <p:sp>
        <p:nvSpPr>
          <p:cNvPr id="6" name="Text Placeholder 2">
            <a:extLst>
              <a:ext uri="{FF2B5EF4-FFF2-40B4-BE49-F238E27FC236}">
                <a16:creationId xmlns:a16="http://schemas.microsoft.com/office/drawing/2014/main" id="{22F4D2EF-C2DA-4A3B-8EA0-EA182567CCE3}"/>
              </a:ext>
            </a:extLst>
          </p:cNvPr>
          <p:cNvSpPr>
            <a:spLocks noGrp="1"/>
          </p:cNvSpPr>
          <p:nvPr>
            <p:ph type="body" sz="quarter" idx="10" hasCustomPrompt="1"/>
          </p:nvPr>
        </p:nvSpPr>
        <p:spPr>
          <a:xfrm>
            <a:off x="2679906" y="509289"/>
            <a:ext cx="5978320" cy="528936"/>
          </a:xfrm>
          <a:prstGeom prst="rect">
            <a:avLst/>
          </a:prstGeom>
        </p:spPr>
        <p:txBody>
          <a:bodyPr/>
          <a:lstStyle>
            <a:lvl1pPr marL="0" indent="0">
              <a:lnSpc>
                <a:spcPct val="100000"/>
              </a:lnSpc>
              <a:spcBef>
                <a:spcPts val="0"/>
              </a:spcBef>
              <a:buNone/>
              <a:defRPr sz="3200" b="1">
                <a:solidFill>
                  <a:srgbClr val="DF041C"/>
                </a:solidFill>
              </a:defRPr>
            </a:lvl1pPr>
          </a:lstStyle>
          <a:p>
            <a:pPr marL="171446" marR="0" lvl="0" indent="-171446"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Agenda/Summary Page</a:t>
            </a:r>
            <a:endParaRPr lang="en-US" sz="4000" dirty="0">
              <a:solidFill>
                <a:srgbClr val="FF0000"/>
              </a:solidFill>
            </a:endParaRPr>
          </a:p>
        </p:txBody>
      </p:sp>
      <p:sp>
        <p:nvSpPr>
          <p:cNvPr id="7" name="Text Placeholder 4">
            <a:extLst>
              <a:ext uri="{FF2B5EF4-FFF2-40B4-BE49-F238E27FC236}">
                <a16:creationId xmlns:a16="http://schemas.microsoft.com/office/drawing/2014/main" id="{51DE11AF-C556-43C2-8DFA-0AA8F81A522C}"/>
              </a:ext>
            </a:extLst>
          </p:cNvPr>
          <p:cNvSpPr>
            <a:spLocks noGrp="1"/>
          </p:cNvSpPr>
          <p:nvPr>
            <p:ph type="body" sz="quarter" idx="11" hasCustomPrompt="1"/>
          </p:nvPr>
        </p:nvSpPr>
        <p:spPr>
          <a:xfrm>
            <a:off x="2684426" y="1376171"/>
            <a:ext cx="5973800" cy="2652903"/>
          </a:xfrm>
          <a:prstGeom prst="rect">
            <a:avLst/>
          </a:prstGeom>
        </p:spPr>
        <p:txBody>
          <a:bodyPr/>
          <a:lstStyle>
            <a:lvl1pPr>
              <a:lnSpc>
                <a:spcPct val="100000"/>
              </a:lnSpc>
              <a:spcBef>
                <a:spcPts val="0"/>
              </a:spcBef>
              <a:spcAft>
                <a:spcPts val="1200"/>
              </a:spcAft>
              <a:buClr>
                <a:srgbClr val="DF041C"/>
              </a:buClr>
              <a:buFont typeface="Arial" panose="020B0604020202020204" pitchFamily="34" charset="0"/>
              <a:buChar char="•"/>
              <a:defRPr sz="2000">
                <a:solidFill>
                  <a:schemeClr val="tx1"/>
                </a:solidFill>
              </a:defRPr>
            </a:lvl1pPr>
          </a:lstStyle>
          <a:p>
            <a:pPr lvl="0"/>
            <a:r>
              <a:rPr lang="en-US" sz="2000" dirty="0"/>
              <a:t>Bulleted items</a:t>
            </a:r>
          </a:p>
          <a:p>
            <a:pPr lvl="0"/>
            <a:r>
              <a:rPr lang="en-US" sz="2000" dirty="0"/>
              <a:t>Bulleted items</a:t>
            </a:r>
          </a:p>
          <a:p>
            <a:pPr lvl="0"/>
            <a:r>
              <a:rPr lang="en-US" sz="2000" dirty="0"/>
              <a:t>Bulleted items</a:t>
            </a:r>
          </a:p>
          <a:p>
            <a:pPr lvl="0"/>
            <a:r>
              <a:rPr lang="en-US" sz="2000" dirty="0"/>
              <a:t>Bulleted items</a:t>
            </a:r>
          </a:p>
          <a:p>
            <a:pPr lvl="0"/>
            <a:r>
              <a:rPr lang="en-US" sz="2000" dirty="0"/>
              <a:t>Bulleted items</a:t>
            </a:r>
          </a:p>
          <a:p>
            <a:pPr lvl="0"/>
            <a:r>
              <a:rPr lang="en-US" sz="2000" dirty="0"/>
              <a:t>Bulleted items</a:t>
            </a:r>
            <a:endParaRPr lang="x-none" dirty="0"/>
          </a:p>
          <a:p>
            <a:pPr lvl="0"/>
            <a:endParaRPr lang="x-none" dirty="0"/>
          </a:p>
        </p:txBody>
      </p:sp>
      <p:pic>
        <p:nvPicPr>
          <p:cNvPr id="2" name="Picture 1">
            <a:extLst>
              <a:ext uri="{FF2B5EF4-FFF2-40B4-BE49-F238E27FC236}">
                <a16:creationId xmlns:a16="http://schemas.microsoft.com/office/drawing/2014/main" id="{BC6E10F9-CA3A-4D76-8B2C-E51E292F02D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 y="2079481"/>
            <a:ext cx="2161308" cy="4778519"/>
          </a:xfrm>
          <a:prstGeom prst="rect">
            <a:avLst/>
          </a:prstGeom>
        </p:spPr>
      </p:pic>
    </p:spTree>
    <p:extLst>
      <p:ext uri="{BB962C8B-B14F-4D97-AF65-F5344CB8AC3E}">
        <p14:creationId xmlns:p14="http://schemas.microsoft.com/office/powerpoint/2010/main" val="3429503712"/>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Summary page 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E0BB308-8E7C-4D87-9573-F745DF1A6BE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 y="0"/>
            <a:ext cx="2157046" cy="2761673"/>
          </a:xfrm>
          <a:prstGeom prst="rect">
            <a:avLst/>
          </a:prstGeom>
        </p:spPr>
      </p:pic>
      <p:sp>
        <p:nvSpPr>
          <p:cNvPr id="6" name="Text Placeholder 2">
            <a:extLst>
              <a:ext uri="{FF2B5EF4-FFF2-40B4-BE49-F238E27FC236}">
                <a16:creationId xmlns:a16="http://schemas.microsoft.com/office/drawing/2014/main" id="{F3DCF2ED-FD4D-40EF-8EF7-2EEC31ABD0E2}"/>
              </a:ext>
            </a:extLst>
          </p:cNvPr>
          <p:cNvSpPr>
            <a:spLocks noGrp="1"/>
          </p:cNvSpPr>
          <p:nvPr>
            <p:ph type="body" sz="quarter" idx="10" hasCustomPrompt="1"/>
          </p:nvPr>
        </p:nvSpPr>
        <p:spPr>
          <a:xfrm>
            <a:off x="2670380" y="509288"/>
            <a:ext cx="5987845" cy="538461"/>
          </a:xfrm>
          <a:prstGeom prst="rect">
            <a:avLst/>
          </a:prstGeom>
        </p:spPr>
        <p:txBody>
          <a:bodyPr/>
          <a:lstStyle>
            <a:lvl1pPr marL="0" indent="0">
              <a:lnSpc>
                <a:spcPct val="100000"/>
              </a:lnSpc>
              <a:spcBef>
                <a:spcPts val="0"/>
              </a:spcBef>
              <a:buNone/>
              <a:defRPr sz="3200" b="1">
                <a:solidFill>
                  <a:srgbClr val="DF041C"/>
                </a:solidFill>
              </a:defRPr>
            </a:lvl1pPr>
          </a:lstStyle>
          <a:p>
            <a:pPr marL="171446" marR="0" lvl="0" indent="-171446"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Agenda/Summary Page</a:t>
            </a:r>
            <a:endParaRPr lang="en-US" sz="4000" dirty="0">
              <a:solidFill>
                <a:srgbClr val="FF0000"/>
              </a:solidFill>
            </a:endParaRPr>
          </a:p>
        </p:txBody>
      </p:sp>
      <p:sp>
        <p:nvSpPr>
          <p:cNvPr id="7" name="Text Placeholder 4">
            <a:extLst>
              <a:ext uri="{FF2B5EF4-FFF2-40B4-BE49-F238E27FC236}">
                <a16:creationId xmlns:a16="http://schemas.microsoft.com/office/drawing/2014/main" id="{FD16F3A0-AB3E-488D-95BA-DA01E649FE4D}"/>
              </a:ext>
            </a:extLst>
          </p:cNvPr>
          <p:cNvSpPr>
            <a:spLocks noGrp="1"/>
          </p:cNvSpPr>
          <p:nvPr>
            <p:ph type="body" sz="quarter" idx="11" hasCustomPrompt="1"/>
          </p:nvPr>
        </p:nvSpPr>
        <p:spPr>
          <a:xfrm>
            <a:off x="2674902" y="1376171"/>
            <a:ext cx="5983323" cy="2671953"/>
          </a:xfrm>
          <a:prstGeom prst="rect">
            <a:avLst/>
          </a:prstGeom>
        </p:spPr>
        <p:txBody>
          <a:bodyPr/>
          <a:lstStyle>
            <a:lvl1pPr>
              <a:lnSpc>
                <a:spcPct val="100000"/>
              </a:lnSpc>
              <a:spcBef>
                <a:spcPts val="0"/>
              </a:spcBef>
              <a:spcAft>
                <a:spcPts val="1200"/>
              </a:spcAft>
              <a:buClr>
                <a:srgbClr val="DF041C"/>
              </a:buClr>
              <a:buFont typeface="Arial" panose="020B0604020202020204" pitchFamily="34" charset="0"/>
              <a:buChar char="•"/>
              <a:defRPr sz="2000">
                <a:solidFill>
                  <a:schemeClr val="tx1"/>
                </a:solidFill>
              </a:defRPr>
            </a:lvl1pPr>
          </a:lstStyle>
          <a:p>
            <a:pPr lvl="0"/>
            <a:r>
              <a:rPr lang="en-US" sz="2000" dirty="0"/>
              <a:t>Bulleted items</a:t>
            </a:r>
          </a:p>
          <a:p>
            <a:pPr lvl="0"/>
            <a:r>
              <a:rPr lang="en-US" sz="2000" dirty="0"/>
              <a:t>Bulleted items</a:t>
            </a:r>
          </a:p>
          <a:p>
            <a:pPr lvl="0"/>
            <a:r>
              <a:rPr lang="en-US" sz="2000" dirty="0"/>
              <a:t>Bulleted items</a:t>
            </a:r>
          </a:p>
          <a:p>
            <a:pPr lvl="0"/>
            <a:r>
              <a:rPr lang="en-US" sz="2000" dirty="0"/>
              <a:t>Bulleted items</a:t>
            </a:r>
          </a:p>
          <a:p>
            <a:pPr lvl="0"/>
            <a:r>
              <a:rPr lang="en-US" sz="2000" dirty="0"/>
              <a:t>Bulleted items</a:t>
            </a:r>
          </a:p>
          <a:p>
            <a:pPr lvl="0"/>
            <a:r>
              <a:rPr lang="en-US" sz="2000" dirty="0"/>
              <a:t>Bulleted items</a:t>
            </a:r>
            <a:endParaRPr lang="x-none" dirty="0"/>
          </a:p>
          <a:p>
            <a:pPr lvl="0"/>
            <a:endParaRPr lang="x-none" dirty="0"/>
          </a:p>
        </p:txBody>
      </p:sp>
      <p:pic>
        <p:nvPicPr>
          <p:cNvPr id="2" name="Picture 1">
            <a:extLst>
              <a:ext uri="{FF2B5EF4-FFF2-40B4-BE49-F238E27FC236}">
                <a16:creationId xmlns:a16="http://schemas.microsoft.com/office/drawing/2014/main" id="{6321E7CA-429A-4E8D-B065-14D083730D23}"/>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 y="2079481"/>
            <a:ext cx="2161308" cy="4778519"/>
          </a:xfrm>
          <a:prstGeom prst="rect">
            <a:avLst/>
          </a:prstGeom>
        </p:spPr>
      </p:pic>
    </p:spTree>
    <p:extLst>
      <p:ext uri="{BB962C8B-B14F-4D97-AF65-F5344CB8AC3E}">
        <p14:creationId xmlns:p14="http://schemas.microsoft.com/office/powerpoint/2010/main" val="3956202112"/>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Summary page 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C81ECBAB-344A-4556-BE55-C07CAAF94236}"/>
              </a:ext>
            </a:extLst>
          </p:cNvPr>
          <p:cNvSpPr>
            <a:spLocks noGrp="1"/>
          </p:cNvSpPr>
          <p:nvPr>
            <p:ph type="body" sz="quarter" idx="10" hasCustomPrompt="1"/>
          </p:nvPr>
        </p:nvSpPr>
        <p:spPr>
          <a:xfrm>
            <a:off x="2679906" y="509289"/>
            <a:ext cx="5987844" cy="471786"/>
          </a:xfrm>
          <a:prstGeom prst="rect">
            <a:avLst/>
          </a:prstGeom>
        </p:spPr>
        <p:txBody>
          <a:bodyPr/>
          <a:lstStyle>
            <a:lvl1pPr marL="0" indent="0">
              <a:lnSpc>
                <a:spcPct val="100000"/>
              </a:lnSpc>
              <a:spcBef>
                <a:spcPts val="0"/>
              </a:spcBef>
              <a:buNone/>
              <a:defRPr sz="3200" b="1">
                <a:solidFill>
                  <a:srgbClr val="DF041C"/>
                </a:solidFill>
              </a:defRPr>
            </a:lvl1pPr>
          </a:lstStyle>
          <a:p>
            <a:pPr marL="171446" marR="0" lvl="0" indent="-171446"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Agenda/Summary Page</a:t>
            </a:r>
            <a:endParaRPr lang="en-US" sz="4000" dirty="0">
              <a:solidFill>
                <a:srgbClr val="FF0000"/>
              </a:solidFill>
            </a:endParaRPr>
          </a:p>
        </p:txBody>
      </p:sp>
      <p:sp>
        <p:nvSpPr>
          <p:cNvPr id="7" name="Text Placeholder 4">
            <a:extLst>
              <a:ext uri="{FF2B5EF4-FFF2-40B4-BE49-F238E27FC236}">
                <a16:creationId xmlns:a16="http://schemas.microsoft.com/office/drawing/2014/main" id="{94B04637-2CAB-44AD-B29D-A78BDF301088}"/>
              </a:ext>
            </a:extLst>
          </p:cNvPr>
          <p:cNvSpPr>
            <a:spLocks noGrp="1"/>
          </p:cNvSpPr>
          <p:nvPr>
            <p:ph type="body" sz="quarter" idx="11" hasCustomPrompt="1"/>
          </p:nvPr>
        </p:nvSpPr>
        <p:spPr>
          <a:xfrm>
            <a:off x="2674902" y="1376172"/>
            <a:ext cx="5987844" cy="3081528"/>
          </a:xfrm>
          <a:prstGeom prst="rect">
            <a:avLst/>
          </a:prstGeom>
        </p:spPr>
        <p:txBody>
          <a:bodyPr/>
          <a:lstStyle>
            <a:lvl1pPr>
              <a:lnSpc>
                <a:spcPct val="100000"/>
              </a:lnSpc>
              <a:spcBef>
                <a:spcPts val="0"/>
              </a:spcBef>
              <a:spcAft>
                <a:spcPts val="1200"/>
              </a:spcAft>
              <a:buClr>
                <a:srgbClr val="DF041C"/>
              </a:buClr>
              <a:buFont typeface="Arial" panose="020B0604020202020204" pitchFamily="34" charset="0"/>
              <a:buChar char="•"/>
              <a:defRPr sz="2000">
                <a:solidFill>
                  <a:schemeClr val="tx1"/>
                </a:solidFill>
              </a:defRPr>
            </a:lvl1pPr>
          </a:lstStyle>
          <a:p>
            <a:pPr lvl="0"/>
            <a:r>
              <a:rPr lang="en-US" sz="2000" dirty="0"/>
              <a:t>Bulleted items</a:t>
            </a:r>
          </a:p>
          <a:p>
            <a:pPr lvl="0"/>
            <a:r>
              <a:rPr lang="en-US" sz="2000" dirty="0"/>
              <a:t>Bulleted items</a:t>
            </a:r>
          </a:p>
          <a:p>
            <a:pPr lvl="0"/>
            <a:r>
              <a:rPr lang="en-US" sz="2000" dirty="0"/>
              <a:t>Bulleted items</a:t>
            </a:r>
          </a:p>
          <a:p>
            <a:pPr lvl="0"/>
            <a:r>
              <a:rPr lang="en-US" sz="2000" dirty="0"/>
              <a:t>Bulleted items</a:t>
            </a:r>
          </a:p>
          <a:p>
            <a:pPr lvl="0"/>
            <a:r>
              <a:rPr lang="en-US" sz="2000" dirty="0"/>
              <a:t>Bulleted items</a:t>
            </a:r>
          </a:p>
          <a:p>
            <a:pPr lvl="0"/>
            <a:r>
              <a:rPr lang="en-US" sz="2000" dirty="0"/>
              <a:t>Bulleted items</a:t>
            </a:r>
            <a:endParaRPr lang="x-none" dirty="0"/>
          </a:p>
          <a:p>
            <a:pPr lvl="0"/>
            <a:endParaRPr lang="x-none" dirty="0"/>
          </a:p>
        </p:txBody>
      </p:sp>
      <p:pic>
        <p:nvPicPr>
          <p:cNvPr id="4" name="Picture 3">
            <a:extLst>
              <a:ext uri="{FF2B5EF4-FFF2-40B4-BE49-F238E27FC236}">
                <a16:creationId xmlns:a16="http://schemas.microsoft.com/office/drawing/2014/main" id="{B4E335F6-2578-46B6-B38A-1212E35390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2162739" cy="2761673"/>
          </a:xfrm>
          <a:prstGeom prst="rect">
            <a:avLst/>
          </a:prstGeom>
        </p:spPr>
      </p:pic>
      <p:pic>
        <p:nvPicPr>
          <p:cNvPr id="2" name="Picture 1">
            <a:extLst>
              <a:ext uri="{FF2B5EF4-FFF2-40B4-BE49-F238E27FC236}">
                <a16:creationId xmlns:a16="http://schemas.microsoft.com/office/drawing/2014/main" id="{93EDCD0C-9F59-438B-9BB2-66FC43D5EFB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 y="2079481"/>
            <a:ext cx="2161308" cy="4778519"/>
          </a:xfrm>
          <a:prstGeom prst="rect">
            <a:avLst/>
          </a:prstGeom>
        </p:spPr>
      </p:pic>
    </p:spTree>
    <p:extLst>
      <p:ext uri="{BB962C8B-B14F-4D97-AF65-F5344CB8AC3E}">
        <p14:creationId xmlns:p14="http://schemas.microsoft.com/office/powerpoint/2010/main" val="1216085441"/>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Summary page 1-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F18F2A52-52EF-41BC-B0DF-9EEA8A369491}"/>
              </a:ext>
            </a:extLst>
          </p:cNvPr>
          <p:cNvSpPr>
            <a:spLocks noGrp="1"/>
          </p:cNvSpPr>
          <p:nvPr>
            <p:ph type="body" sz="quarter" idx="10" hasCustomPrompt="1"/>
          </p:nvPr>
        </p:nvSpPr>
        <p:spPr>
          <a:xfrm>
            <a:off x="2679906" y="509288"/>
            <a:ext cx="5987844" cy="519411"/>
          </a:xfrm>
          <a:prstGeom prst="rect">
            <a:avLst/>
          </a:prstGeom>
        </p:spPr>
        <p:txBody>
          <a:bodyPr/>
          <a:lstStyle>
            <a:lvl1pPr marL="0" indent="0">
              <a:lnSpc>
                <a:spcPct val="100000"/>
              </a:lnSpc>
              <a:spcBef>
                <a:spcPts val="0"/>
              </a:spcBef>
              <a:buNone/>
              <a:defRPr sz="3200" b="1">
                <a:solidFill>
                  <a:srgbClr val="DF041C"/>
                </a:solidFill>
              </a:defRPr>
            </a:lvl1pPr>
          </a:lstStyle>
          <a:p>
            <a:pPr marL="171446" marR="0" lvl="0" indent="-171446"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Agenda/Summary Page</a:t>
            </a:r>
            <a:endParaRPr lang="en-US" sz="4000" dirty="0">
              <a:solidFill>
                <a:srgbClr val="FF0000"/>
              </a:solidFill>
            </a:endParaRPr>
          </a:p>
        </p:txBody>
      </p:sp>
      <p:sp>
        <p:nvSpPr>
          <p:cNvPr id="7" name="Text Placeholder 4">
            <a:extLst>
              <a:ext uri="{FF2B5EF4-FFF2-40B4-BE49-F238E27FC236}">
                <a16:creationId xmlns:a16="http://schemas.microsoft.com/office/drawing/2014/main" id="{7AA257AC-31B0-4F2C-809F-9361587FD967}"/>
              </a:ext>
            </a:extLst>
          </p:cNvPr>
          <p:cNvSpPr>
            <a:spLocks noGrp="1"/>
          </p:cNvSpPr>
          <p:nvPr>
            <p:ph type="body" sz="quarter" idx="11" hasCustomPrompt="1"/>
          </p:nvPr>
        </p:nvSpPr>
        <p:spPr>
          <a:xfrm>
            <a:off x="2674902" y="1376171"/>
            <a:ext cx="5987844" cy="2710053"/>
          </a:xfrm>
          <a:prstGeom prst="rect">
            <a:avLst/>
          </a:prstGeom>
        </p:spPr>
        <p:txBody>
          <a:bodyPr/>
          <a:lstStyle>
            <a:lvl1pPr>
              <a:lnSpc>
                <a:spcPct val="100000"/>
              </a:lnSpc>
              <a:spcBef>
                <a:spcPts val="0"/>
              </a:spcBef>
              <a:spcAft>
                <a:spcPts val="1200"/>
              </a:spcAft>
              <a:buClr>
                <a:srgbClr val="DF041C"/>
              </a:buClr>
              <a:buFont typeface="Arial" panose="020B0604020202020204" pitchFamily="34" charset="0"/>
              <a:buChar char="•"/>
              <a:defRPr sz="2000">
                <a:solidFill>
                  <a:schemeClr val="tx1"/>
                </a:solidFill>
              </a:defRPr>
            </a:lvl1pPr>
          </a:lstStyle>
          <a:p>
            <a:pPr lvl="0"/>
            <a:r>
              <a:rPr lang="en-US" sz="2000" dirty="0"/>
              <a:t>Bulleted items</a:t>
            </a:r>
          </a:p>
          <a:p>
            <a:pPr lvl="0"/>
            <a:r>
              <a:rPr lang="en-US" sz="2000" dirty="0"/>
              <a:t>Bulleted items</a:t>
            </a:r>
          </a:p>
          <a:p>
            <a:pPr lvl="0"/>
            <a:r>
              <a:rPr lang="en-US" sz="2000" dirty="0"/>
              <a:t>Bulleted items</a:t>
            </a:r>
          </a:p>
          <a:p>
            <a:pPr lvl="0"/>
            <a:r>
              <a:rPr lang="en-US" sz="2000" dirty="0"/>
              <a:t>Bulleted items</a:t>
            </a:r>
          </a:p>
          <a:p>
            <a:pPr lvl="0"/>
            <a:r>
              <a:rPr lang="en-US" sz="2000" dirty="0"/>
              <a:t>Bulleted items</a:t>
            </a:r>
          </a:p>
          <a:p>
            <a:pPr lvl="0"/>
            <a:r>
              <a:rPr lang="en-US" sz="2000" dirty="0"/>
              <a:t>Bulleted items</a:t>
            </a:r>
            <a:endParaRPr lang="x-none" dirty="0"/>
          </a:p>
          <a:p>
            <a:pPr lvl="0"/>
            <a:endParaRPr lang="x-none" dirty="0"/>
          </a:p>
        </p:txBody>
      </p:sp>
      <p:pic>
        <p:nvPicPr>
          <p:cNvPr id="4" name="Picture 3">
            <a:extLst>
              <a:ext uri="{FF2B5EF4-FFF2-40B4-BE49-F238E27FC236}">
                <a16:creationId xmlns:a16="http://schemas.microsoft.com/office/drawing/2014/main" id="{1FFEC71A-9907-43B7-A5C2-736CF51E61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2165293" cy="2789382"/>
          </a:xfrm>
          <a:prstGeom prst="rect">
            <a:avLst/>
          </a:prstGeom>
        </p:spPr>
      </p:pic>
      <p:pic>
        <p:nvPicPr>
          <p:cNvPr id="2" name="Picture 1">
            <a:extLst>
              <a:ext uri="{FF2B5EF4-FFF2-40B4-BE49-F238E27FC236}">
                <a16:creationId xmlns:a16="http://schemas.microsoft.com/office/drawing/2014/main" id="{65199311-3538-420A-8C6D-ABA99CC5B34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 y="2079481"/>
            <a:ext cx="2161308" cy="4778519"/>
          </a:xfrm>
          <a:prstGeom prst="rect">
            <a:avLst/>
          </a:prstGeom>
        </p:spPr>
      </p:pic>
    </p:spTree>
    <p:extLst>
      <p:ext uri="{BB962C8B-B14F-4D97-AF65-F5344CB8AC3E}">
        <p14:creationId xmlns:p14="http://schemas.microsoft.com/office/powerpoint/2010/main" val="3254337511"/>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Summary Tem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D8CAA80-110A-44BA-895C-3FAACEDE34CB}"/>
              </a:ext>
            </a:extLst>
          </p:cNvPr>
          <p:cNvSpPr>
            <a:spLocks noGrp="1"/>
          </p:cNvSpPr>
          <p:nvPr>
            <p:ph type="pic" sz="quarter" idx="13"/>
          </p:nvPr>
        </p:nvSpPr>
        <p:spPr>
          <a:xfrm>
            <a:off x="-4763" y="0"/>
            <a:ext cx="2170113" cy="2789238"/>
          </a:xfrm>
          <a:prstGeom prst="rect">
            <a:avLst/>
          </a:prstGeom>
        </p:spPr>
        <p:txBody>
          <a:bodyPr/>
          <a:lstStyle/>
          <a:p>
            <a:r>
              <a:rPr lang="en-US"/>
              <a:t>Click icon to add picture</a:t>
            </a:r>
            <a:endParaRPr lang="x-none"/>
          </a:p>
        </p:txBody>
      </p:sp>
      <p:sp>
        <p:nvSpPr>
          <p:cNvPr id="5" name="Picture Placeholder 4">
            <a:extLst>
              <a:ext uri="{FF2B5EF4-FFF2-40B4-BE49-F238E27FC236}">
                <a16:creationId xmlns:a16="http://schemas.microsoft.com/office/drawing/2014/main" id="{9926EE0D-2AD6-4D64-9539-57546B82D4DF}"/>
              </a:ext>
            </a:extLst>
          </p:cNvPr>
          <p:cNvSpPr>
            <a:spLocks noGrp="1"/>
          </p:cNvSpPr>
          <p:nvPr>
            <p:ph type="pic" sz="quarter" idx="12"/>
          </p:nvPr>
        </p:nvSpPr>
        <p:spPr>
          <a:xfrm>
            <a:off x="0" y="2076450"/>
            <a:ext cx="2165350" cy="4781550"/>
          </a:xfrm>
          <a:prstGeom prst="rect">
            <a:avLst/>
          </a:prstGeom>
        </p:spPr>
        <p:txBody>
          <a:bodyPr/>
          <a:lstStyle/>
          <a:p>
            <a:r>
              <a:rPr lang="en-US"/>
              <a:t>Click icon to add picture</a:t>
            </a:r>
            <a:endParaRPr lang="x-none"/>
          </a:p>
        </p:txBody>
      </p:sp>
      <p:sp>
        <p:nvSpPr>
          <p:cNvPr id="6" name="Text Placeholder 2">
            <a:extLst>
              <a:ext uri="{FF2B5EF4-FFF2-40B4-BE49-F238E27FC236}">
                <a16:creationId xmlns:a16="http://schemas.microsoft.com/office/drawing/2014/main" id="{F18F2A52-52EF-41BC-B0DF-9EEA8A369491}"/>
              </a:ext>
            </a:extLst>
          </p:cNvPr>
          <p:cNvSpPr>
            <a:spLocks noGrp="1"/>
          </p:cNvSpPr>
          <p:nvPr>
            <p:ph type="body" sz="quarter" idx="10" hasCustomPrompt="1"/>
          </p:nvPr>
        </p:nvSpPr>
        <p:spPr>
          <a:xfrm>
            <a:off x="2679906" y="509289"/>
            <a:ext cx="5968794" cy="490836"/>
          </a:xfrm>
          <a:prstGeom prst="rect">
            <a:avLst/>
          </a:prstGeom>
        </p:spPr>
        <p:txBody>
          <a:bodyPr/>
          <a:lstStyle>
            <a:lvl1pPr marL="0" indent="0">
              <a:lnSpc>
                <a:spcPct val="100000"/>
              </a:lnSpc>
              <a:spcBef>
                <a:spcPts val="0"/>
              </a:spcBef>
              <a:buNone/>
              <a:defRPr sz="3200" b="1">
                <a:solidFill>
                  <a:srgbClr val="DF041C"/>
                </a:solidFill>
              </a:defRPr>
            </a:lvl1pPr>
          </a:lstStyle>
          <a:p>
            <a:pPr marL="171446" marR="0" lvl="0" indent="-171446"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Agenda/Summary Page</a:t>
            </a:r>
            <a:endParaRPr lang="en-US" sz="4000" dirty="0">
              <a:solidFill>
                <a:srgbClr val="FF0000"/>
              </a:solidFill>
            </a:endParaRPr>
          </a:p>
        </p:txBody>
      </p:sp>
      <p:sp>
        <p:nvSpPr>
          <p:cNvPr id="7" name="Text Placeholder 4">
            <a:extLst>
              <a:ext uri="{FF2B5EF4-FFF2-40B4-BE49-F238E27FC236}">
                <a16:creationId xmlns:a16="http://schemas.microsoft.com/office/drawing/2014/main" id="{7AA257AC-31B0-4F2C-809F-9361587FD967}"/>
              </a:ext>
            </a:extLst>
          </p:cNvPr>
          <p:cNvSpPr>
            <a:spLocks noGrp="1"/>
          </p:cNvSpPr>
          <p:nvPr>
            <p:ph type="body" sz="quarter" idx="11" hasCustomPrompt="1"/>
          </p:nvPr>
        </p:nvSpPr>
        <p:spPr>
          <a:xfrm>
            <a:off x="2674902" y="1376171"/>
            <a:ext cx="5968794" cy="2710053"/>
          </a:xfrm>
          <a:prstGeom prst="rect">
            <a:avLst/>
          </a:prstGeom>
        </p:spPr>
        <p:txBody>
          <a:bodyPr/>
          <a:lstStyle>
            <a:lvl1pPr>
              <a:lnSpc>
                <a:spcPct val="100000"/>
              </a:lnSpc>
              <a:spcBef>
                <a:spcPts val="0"/>
              </a:spcBef>
              <a:spcAft>
                <a:spcPts val="1200"/>
              </a:spcAft>
              <a:buClr>
                <a:srgbClr val="DF041C"/>
              </a:buClr>
              <a:buFont typeface="Arial" panose="020B0604020202020204" pitchFamily="34" charset="0"/>
              <a:buChar char="•"/>
              <a:defRPr sz="2000">
                <a:solidFill>
                  <a:schemeClr val="tx1"/>
                </a:solidFill>
              </a:defRPr>
            </a:lvl1pPr>
          </a:lstStyle>
          <a:p>
            <a:pPr lvl="0"/>
            <a:r>
              <a:rPr lang="en-US" sz="2000" dirty="0"/>
              <a:t>Bulleted items</a:t>
            </a:r>
          </a:p>
          <a:p>
            <a:pPr lvl="0"/>
            <a:r>
              <a:rPr lang="en-US" sz="2000" dirty="0"/>
              <a:t>Bulleted items</a:t>
            </a:r>
          </a:p>
          <a:p>
            <a:pPr lvl="0"/>
            <a:r>
              <a:rPr lang="en-US" sz="2000" dirty="0"/>
              <a:t>Bulleted items</a:t>
            </a:r>
          </a:p>
          <a:p>
            <a:pPr lvl="0"/>
            <a:r>
              <a:rPr lang="en-US" sz="2000" dirty="0"/>
              <a:t>Bulleted items</a:t>
            </a:r>
          </a:p>
          <a:p>
            <a:pPr lvl="0"/>
            <a:r>
              <a:rPr lang="en-US" sz="2000" dirty="0"/>
              <a:t>Bulleted items</a:t>
            </a:r>
          </a:p>
          <a:p>
            <a:pPr lvl="0"/>
            <a:r>
              <a:rPr lang="en-US" sz="2000" dirty="0"/>
              <a:t>Bulleted items</a:t>
            </a:r>
            <a:endParaRPr lang="x-none" dirty="0"/>
          </a:p>
          <a:p>
            <a:pPr lvl="0"/>
            <a:endParaRPr lang="x-none" dirty="0"/>
          </a:p>
        </p:txBody>
      </p:sp>
    </p:spTree>
    <p:extLst>
      <p:ext uri="{BB962C8B-B14F-4D97-AF65-F5344CB8AC3E}">
        <p14:creationId xmlns:p14="http://schemas.microsoft.com/office/powerpoint/2010/main" val="2944407591"/>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Image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4" name="Content Placeholder 2">
            <a:extLst>
              <a:ext uri="{FF2B5EF4-FFF2-40B4-BE49-F238E27FC236}">
                <a16:creationId xmlns:a16="http://schemas.microsoft.com/office/drawing/2014/main" id="{A4566970-5861-4C5B-9716-BF3A1C294DE3}"/>
              </a:ext>
            </a:extLst>
          </p:cNvPr>
          <p:cNvGraphicFramePr>
            <a:graphicFrameLocks/>
          </p:cNvGraphicFramePr>
          <p:nvPr userDrawn="1">
            <p:extLst>
              <p:ext uri="{D42A27DB-BD31-4B8C-83A1-F6EECF244321}">
                <p14:modId xmlns:p14="http://schemas.microsoft.com/office/powerpoint/2010/main" val="127000823"/>
              </p:ext>
            </p:extLst>
          </p:nvPr>
        </p:nvGraphicFramePr>
        <p:xfrm>
          <a:off x="682625" y="1500188"/>
          <a:ext cx="7780735" cy="3564452"/>
        </p:xfrm>
        <a:graphic>
          <a:graphicData uri="http://schemas.openxmlformats.org/drawingml/2006/table">
            <a:tbl>
              <a:tblPr firstRow="1" bandRow="1">
                <a:tableStyleId>{5C22544A-7EE6-4342-B048-85BDC9FD1C3A}</a:tableStyleId>
              </a:tblPr>
              <a:tblGrid>
                <a:gridCol w="1328703">
                  <a:extLst>
                    <a:ext uri="{9D8B030D-6E8A-4147-A177-3AD203B41FA5}">
                      <a16:colId xmlns:a16="http://schemas.microsoft.com/office/drawing/2014/main" val="472281527"/>
                    </a:ext>
                  </a:extLst>
                </a:gridCol>
                <a:gridCol w="1613008">
                  <a:extLst>
                    <a:ext uri="{9D8B030D-6E8A-4147-A177-3AD203B41FA5}">
                      <a16:colId xmlns:a16="http://schemas.microsoft.com/office/drawing/2014/main" val="407789682"/>
                    </a:ext>
                  </a:extLst>
                </a:gridCol>
                <a:gridCol w="1613008">
                  <a:extLst>
                    <a:ext uri="{9D8B030D-6E8A-4147-A177-3AD203B41FA5}">
                      <a16:colId xmlns:a16="http://schemas.microsoft.com/office/drawing/2014/main" val="2368257511"/>
                    </a:ext>
                  </a:extLst>
                </a:gridCol>
                <a:gridCol w="1613008">
                  <a:extLst>
                    <a:ext uri="{9D8B030D-6E8A-4147-A177-3AD203B41FA5}">
                      <a16:colId xmlns:a16="http://schemas.microsoft.com/office/drawing/2014/main" val="293448600"/>
                    </a:ext>
                  </a:extLst>
                </a:gridCol>
                <a:gridCol w="1613008">
                  <a:extLst>
                    <a:ext uri="{9D8B030D-6E8A-4147-A177-3AD203B41FA5}">
                      <a16:colId xmlns:a16="http://schemas.microsoft.com/office/drawing/2014/main" val="521208949"/>
                    </a:ext>
                  </a:extLst>
                </a:gridCol>
              </a:tblGrid>
              <a:tr h="556946">
                <a:tc>
                  <a:txBody>
                    <a:bodyPr/>
                    <a:lstStyle/>
                    <a:p>
                      <a:r>
                        <a:rPr lang="en-US" sz="1400" dirty="0"/>
                        <a:t>Content</a:t>
                      </a:r>
                    </a:p>
                  </a:txBody>
                  <a:tcPr marL="68580" marR="68580" marT="68580" marB="0">
                    <a:solidFill>
                      <a:srgbClr val="DF041C"/>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Content</a:t>
                      </a:r>
                    </a:p>
                    <a:p>
                      <a:endParaRPr lang="en-US" sz="1400" dirty="0"/>
                    </a:p>
                  </a:txBody>
                  <a:tcPr marL="68580" marR="68580" marT="68580" marB="0">
                    <a:solidFill>
                      <a:srgbClr val="DF041C"/>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Content</a:t>
                      </a:r>
                    </a:p>
                    <a:p>
                      <a:endParaRPr lang="en-US" sz="1400" dirty="0"/>
                    </a:p>
                  </a:txBody>
                  <a:tcPr marL="68580" marR="68580" marT="68580" marB="0">
                    <a:solidFill>
                      <a:srgbClr val="DF041C"/>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Content</a:t>
                      </a:r>
                    </a:p>
                    <a:p>
                      <a:endParaRPr lang="en-US" sz="1400" dirty="0"/>
                    </a:p>
                  </a:txBody>
                  <a:tcPr marL="68580" marR="68580" marT="68580" marB="0">
                    <a:solidFill>
                      <a:srgbClr val="DF041C"/>
                    </a:solidFill>
                  </a:tcPr>
                </a:tc>
                <a:tc>
                  <a:txBody>
                    <a:bodyPr/>
                    <a:lstStyle/>
                    <a:p>
                      <a:r>
                        <a:rPr lang="en-US" sz="1400" dirty="0"/>
                        <a:t>Content</a:t>
                      </a:r>
                    </a:p>
                  </a:txBody>
                  <a:tcPr marL="68580" marR="68580" marT="68580" marB="0">
                    <a:solidFill>
                      <a:srgbClr val="DF041C"/>
                    </a:solidFill>
                  </a:tcPr>
                </a:tc>
                <a:extLst>
                  <a:ext uri="{0D108BD9-81ED-4DB2-BD59-A6C34878D82A}">
                    <a16:rowId xmlns:a16="http://schemas.microsoft.com/office/drawing/2014/main" val="3673253207"/>
                  </a:ext>
                </a:extLst>
              </a:tr>
              <a:tr h="501251">
                <a:tc>
                  <a:txBody>
                    <a:bodyPr/>
                    <a:lstStyle/>
                    <a:p>
                      <a:r>
                        <a:rPr lang="en-US" sz="1100" dirty="0">
                          <a:solidFill>
                            <a:srgbClr val="2F2826"/>
                          </a:solidFill>
                        </a:rPr>
                        <a:t>Copy here</a:t>
                      </a:r>
                    </a:p>
                  </a:txBody>
                  <a:tcPr marL="68580" marR="68580" marT="68580" marB="0">
                    <a:solidFill>
                      <a:schemeClr val="bg2">
                        <a:lumMod val="10000"/>
                        <a:alpha val="2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a:solidFill>
                            <a:srgbClr val="2F2826"/>
                          </a:solidFill>
                        </a:rPr>
                        <a:t>Copy here</a:t>
                      </a:r>
                    </a:p>
                    <a:p>
                      <a:endParaRPr lang="en-US" sz="1100" dirty="0"/>
                    </a:p>
                  </a:txBody>
                  <a:tcPr marL="68580" marR="68580" marT="68580" marB="0">
                    <a:solidFill>
                      <a:schemeClr val="bg2">
                        <a:lumMod val="10000"/>
                        <a:alpha val="2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a:solidFill>
                            <a:srgbClr val="2F2826"/>
                          </a:solidFill>
                        </a:rPr>
                        <a:t>Copy here</a:t>
                      </a:r>
                    </a:p>
                    <a:p>
                      <a:endParaRPr lang="en-US" sz="1100" dirty="0"/>
                    </a:p>
                  </a:txBody>
                  <a:tcPr marL="68580" marR="68580" marT="68580" marB="0">
                    <a:solidFill>
                      <a:schemeClr val="bg2">
                        <a:lumMod val="10000"/>
                        <a:alpha val="2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a:solidFill>
                            <a:srgbClr val="2F2826"/>
                          </a:solidFill>
                        </a:rPr>
                        <a:t>Copy here</a:t>
                      </a:r>
                    </a:p>
                    <a:p>
                      <a:endParaRPr lang="en-US" sz="1100" dirty="0"/>
                    </a:p>
                  </a:txBody>
                  <a:tcPr marL="68580" marR="68580" marT="68580" marB="0">
                    <a:solidFill>
                      <a:schemeClr val="bg2">
                        <a:lumMod val="10000"/>
                        <a:alpha val="2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a:solidFill>
                            <a:srgbClr val="2F2826"/>
                          </a:solidFill>
                        </a:rPr>
                        <a:t>Copy here</a:t>
                      </a:r>
                    </a:p>
                  </a:txBody>
                  <a:tcPr marL="68580" marR="68580" marT="68580" marB="0">
                    <a:solidFill>
                      <a:schemeClr val="bg2">
                        <a:lumMod val="10000"/>
                        <a:alpha val="20000"/>
                      </a:schemeClr>
                    </a:solidFill>
                  </a:tcPr>
                </a:tc>
                <a:extLst>
                  <a:ext uri="{0D108BD9-81ED-4DB2-BD59-A6C34878D82A}">
                    <a16:rowId xmlns:a16="http://schemas.microsoft.com/office/drawing/2014/main" val="3737878583"/>
                  </a:ext>
                </a:extLst>
              </a:tr>
              <a:tr h="50125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a:solidFill>
                            <a:srgbClr val="2F2826"/>
                          </a:solidFill>
                        </a:rPr>
                        <a:t>Copy here</a:t>
                      </a:r>
                    </a:p>
                    <a:p>
                      <a:endParaRPr lang="en-US" sz="1100" dirty="0"/>
                    </a:p>
                  </a:txBody>
                  <a:tcPr marL="68580" marR="68580" marT="68580" marB="0">
                    <a:solidFill>
                      <a:schemeClr val="bg2">
                        <a:lumMod val="10000"/>
                        <a:alpha val="4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a:solidFill>
                            <a:srgbClr val="2F2826"/>
                          </a:solidFill>
                        </a:rPr>
                        <a:t>Copy here</a:t>
                      </a:r>
                    </a:p>
                    <a:p>
                      <a:endParaRPr lang="en-US" sz="1100" dirty="0"/>
                    </a:p>
                  </a:txBody>
                  <a:tcPr marL="68580" marR="68580" marT="68580" marB="0">
                    <a:solidFill>
                      <a:schemeClr val="bg2">
                        <a:lumMod val="10000"/>
                        <a:alpha val="4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a:solidFill>
                            <a:srgbClr val="2F2826"/>
                          </a:solidFill>
                        </a:rPr>
                        <a:t>Copy here</a:t>
                      </a:r>
                    </a:p>
                    <a:p>
                      <a:endParaRPr lang="en-US" sz="1100" dirty="0"/>
                    </a:p>
                  </a:txBody>
                  <a:tcPr marL="68580" marR="68580" marT="68580" marB="0">
                    <a:solidFill>
                      <a:schemeClr val="bg2">
                        <a:lumMod val="10000"/>
                        <a:alpha val="4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a:solidFill>
                            <a:srgbClr val="2F2826"/>
                          </a:solidFill>
                        </a:rPr>
                        <a:t>Copy here</a:t>
                      </a:r>
                    </a:p>
                    <a:p>
                      <a:endParaRPr lang="en-US" sz="1100" dirty="0"/>
                    </a:p>
                  </a:txBody>
                  <a:tcPr marL="68580" marR="68580" marT="68580" marB="0">
                    <a:solidFill>
                      <a:schemeClr val="bg2">
                        <a:lumMod val="10000"/>
                        <a:alpha val="4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a:solidFill>
                            <a:srgbClr val="2F2826"/>
                          </a:solidFill>
                        </a:rPr>
                        <a:t>Copy here</a:t>
                      </a:r>
                    </a:p>
                    <a:p>
                      <a:endParaRPr lang="en-US" sz="1100" dirty="0"/>
                    </a:p>
                  </a:txBody>
                  <a:tcPr marL="68580" marR="68580" marT="68580" marB="0">
                    <a:solidFill>
                      <a:schemeClr val="bg2">
                        <a:lumMod val="10000"/>
                        <a:alpha val="40000"/>
                      </a:schemeClr>
                    </a:solidFill>
                  </a:tcPr>
                </a:tc>
                <a:extLst>
                  <a:ext uri="{0D108BD9-81ED-4DB2-BD59-A6C34878D82A}">
                    <a16:rowId xmlns:a16="http://schemas.microsoft.com/office/drawing/2014/main" val="3473759116"/>
                  </a:ext>
                </a:extLst>
              </a:tr>
              <a:tr h="50125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a:solidFill>
                            <a:srgbClr val="2F2826"/>
                          </a:solidFill>
                        </a:rPr>
                        <a:t>Copy here</a:t>
                      </a:r>
                    </a:p>
                    <a:p>
                      <a:endParaRPr lang="en-US" sz="1100" dirty="0"/>
                    </a:p>
                  </a:txBody>
                  <a:tcPr marL="68580" marR="68580" marT="68580" marB="0">
                    <a:solidFill>
                      <a:schemeClr val="bg2">
                        <a:lumMod val="10000"/>
                        <a:alpha val="2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a:solidFill>
                            <a:srgbClr val="2F2826"/>
                          </a:solidFill>
                        </a:rPr>
                        <a:t>Copy here</a:t>
                      </a:r>
                    </a:p>
                    <a:p>
                      <a:endParaRPr lang="en-US" sz="1100" dirty="0"/>
                    </a:p>
                  </a:txBody>
                  <a:tcPr marL="68580" marR="68580" marT="68580" marB="0">
                    <a:solidFill>
                      <a:schemeClr val="bg2">
                        <a:lumMod val="10000"/>
                        <a:alpha val="2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a:solidFill>
                            <a:srgbClr val="2F2826"/>
                          </a:solidFill>
                        </a:rPr>
                        <a:t>Copy here</a:t>
                      </a:r>
                    </a:p>
                    <a:p>
                      <a:endParaRPr lang="en-US" sz="1100" dirty="0"/>
                    </a:p>
                  </a:txBody>
                  <a:tcPr marL="68580" marR="68580" marT="68580" marB="0">
                    <a:solidFill>
                      <a:schemeClr val="bg2">
                        <a:lumMod val="10000"/>
                        <a:alpha val="2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a:solidFill>
                            <a:srgbClr val="2F2826"/>
                          </a:solidFill>
                        </a:rPr>
                        <a:t>Copy here</a:t>
                      </a:r>
                    </a:p>
                    <a:p>
                      <a:endParaRPr lang="en-US" sz="1100" dirty="0"/>
                    </a:p>
                  </a:txBody>
                  <a:tcPr marL="68580" marR="68580" marT="68580" marB="0">
                    <a:solidFill>
                      <a:schemeClr val="bg2">
                        <a:lumMod val="10000"/>
                        <a:alpha val="2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a:solidFill>
                            <a:srgbClr val="2F2826"/>
                          </a:solidFill>
                        </a:rPr>
                        <a:t>Copy here</a:t>
                      </a:r>
                    </a:p>
                    <a:p>
                      <a:endParaRPr lang="en-US" sz="1100" dirty="0"/>
                    </a:p>
                  </a:txBody>
                  <a:tcPr marL="68580" marR="68580" marT="68580" marB="0">
                    <a:solidFill>
                      <a:schemeClr val="bg2">
                        <a:lumMod val="10000"/>
                        <a:alpha val="20000"/>
                      </a:schemeClr>
                    </a:solidFill>
                  </a:tcPr>
                </a:tc>
                <a:extLst>
                  <a:ext uri="{0D108BD9-81ED-4DB2-BD59-A6C34878D82A}">
                    <a16:rowId xmlns:a16="http://schemas.microsoft.com/office/drawing/2014/main" val="1457983428"/>
                  </a:ext>
                </a:extLst>
              </a:tr>
              <a:tr h="50125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a:solidFill>
                            <a:srgbClr val="2F2826"/>
                          </a:solidFill>
                        </a:rPr>
                        <a:t>Copy here</a:t>
                      </a:r>
                    </a:p>
                    <a:p>
                      <a:endParaRPr lang="en-US" sz="1100" dirty="0"/>
                    </a:p>
                  </a:txBody>
                  <a:tcPr marL="68580" marR="68580" marT="68580" marB="0">
                    <a:solidFill>
                      <a:schemeClr val="bg2">
                        <a:lumMod val="10000"/>
                        <a:alpha val="4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a:solidFill>
                            <a:srgbClr val="2F2826"/>
                          </a:solidFill>
                        </a:rPr>
                        <a:t>Copy here</a:t>
                      </a:r>
                    </a:p>
                    <a:p>
                      <a:endParaRPr lang="en-US" sz="1100" dirty="0"/>
                    </a:p>
                  </a:txBody>
                  <a:tcPr marL="68580" marR="68580" marT="68580" marB="0">
                    <a:solidFill>
                      <a:schemeClr val="bg2">
                        <a:lumMod val="10000"/>
                        <a:alpha val="4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a:solidFill>
                            <a:srgbClr val="2F2826"/>
                          </a:solidFill>
                        </a:rPr>
                        <a:t>Copy here</a:t>
                      </a:r>
                    </a:p>
                    <a:p>
                      <a:endParaRPr lang="en-US" sz="1100" dirty="0"/>
                    </a:p>
                  </a:txBody>
                  <a:tcPr marL="68580" marR="68580" marT="68580" marB="0">
                    <a:solidFill>
                      <a:schemeClr val="bg2">
                        <a:lumMod val="10000"/>
                        <a:alpha val="4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a:solidFill>
                            <a:srgbClr val="2F2826"/>
                          </a:solidFill>
                        </a:rPr>
                        <a:t>Copy here</a:t>
                      </a:r>
                    </a:p>
                    <a:p>
                      <a:endParaRPr lang="en-US" sz="1100" dirty="0"/>
                    </a:p>
                  </a:txBody>
                  <a:tcPr marL="68580" marR="68580" marT="68580" marB="0">
                    <a:solidFill>
                      <a:schemeClr val="bg2">
                        <a:lumMod val="10000"/>
                        <a:alpha val="4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a:solidFill>
                            <a:srgbClr val="2F2826"/>
                          </a:solidFill>
                        </a:rPr>
                        <a:t>Copy here</a:t>
                      </a:r>
                    </a:p>
                    <a:p>
                      <a:endParaRPr lang="en-US" sz="1100" dirty="0"/>
                    </a:p>
                  </a:txBody>
                  <a:tcPr marL="68580" marR="68580" marT="68580" marB="0">
                    <a:solidFill>
                      <a:schemeClr val="bg2">
                        <a:lumMod val="10000"/>
                        <a:alpha val="40000"/>
                      </a:schemeClr>
                    </a:solidFill>
                  </a:tcPr>
                </a:tc>
                <a:extLst>
                  <a:ext uri="{0D108BD9-81ED-4DB2-BD59-A6C34878D82A}">
                    <a16:rowId xmlns:a16="http://schemas.microsoft.com/office/drawing/2014/main" val="517931692"/>
                  </a:ext>
                </a:extLst>
              </a:tr>
              <a:tr h="50125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a:solidFill>
                            <a:srgbClr val="2F2826"/>
                          </a:solidFill>
                        </a:rPr>
                        <a:t>Copy here</a:t>
                      </a:r>
                    </a:p>
                    <a:p>
                      <a:endParaRPr lang="en-US" sz="1100" dirty="0"/>
                    </a:p>
                  </a:txBody>
                  <a:tcPr marL="68580" marR="68580" marT="68580" marB="0">
                    <a:solidFill>
                      <a:schemeClr val="bg2">
                        <a:lumMod val="10000"/>
                        <a:alpha val="2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a:solidFill>
                            <a:srgbClr val="2F2826"/>
                          </a:solidFill>
                        </a:rPr>
                        <a:t>Copy here</a:t>
                      </a:r>
                    </a:p>
                    <a:p>
                      <a:endParaRPr lang="en-US" sz="1100" dirty="0"/>
                    </a:p>
                  </a:txBody>
                  <a:tcPr marL="68580" marR="68580" marT="68580" marB="0">
                    <a:solidFill>
                      <a:schemeClr val="bg2">
                        <a:lumMod val="10000"/>
                        <a:alpha val="2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a:solidFill>
                            <a:srgbClr val="2F2826"/>
                          </a:solidFill>
                        </a:rPr>
                        <a:t>Copy here</a:t>
                      </a:r>
                    </a:p>
                    <a:p>
                      <a:endParaRPr lang="en-US" sz="1100" dirty="0"/>
                    </a:p>
                  </a:txBody>
                  <a:tcPr marL="68580" marR="68580" marT="68580" marB="0">
                    <a:solidFill>
                      <a:schemeClr val="bg2">
                        <a:lumMod val="10000"/>
                        <a:alpha val="2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a:solidFill>
                            <a:srgbClr val="2F2826"/>
                          </a:solidFill>
                        </a:rPr>
                        <a:t>Copy here</a:t>
                      </a:r>
                    </a:p>
                    <a:p>
                      <a:endParaRPr lang="en-US" sz="1100" dirty="0"/>
                    </a:p>
                  </a:txBody>
                  <a:tcPr marL="68580" marR="68580" marT="68580" marB="0">
                    <a:solidFill>
                      <a:schemeClr val="bg2">
                        <a:lumMod val="10000"/>
                        <a:alpha val="2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a:solidFill>
                            <a:srgbClr val="2F2826"/>
                          </a:solidFill>
                        </a:rPr>
                        <a:t>Copy here</a:t>
                      </a:r>
                    </a:p>
                    <a:p>
                      <a:endParaRPr lang="en-US" sz="1100" dirty="0"/>
                    </a:p>
                  </a:txBody>
                  <a:tcPr marL="68580" marR="68580" marT="68580" marB="0">
                    <a:solidFill>
                      <a:schemeClr val="bg2">
                        <a:lumMod val="10000"/>
                        <a:alpha val="20000"/>
                      </a:schemeClr>
                    </a:solidFill>
                  </a:tcPr>
                </a:tc>
                <a:extLst>
                  <a:ext uri="{0D108BD9-81ED-4DB2-BD59-A6C34878D82A}">
                    <a16:rowId xmlns:a16="http://schemas.microsoft.com/office/drawing/2014/main" val="2915523410"/>
                  </a:ext>
                </a:extLst>
              </a:tr>
              <a:tr h="50125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a:solidFill>
                            <a:srgbClr val="2F2826"/>
                          </a:solidFill>
                        </a:rPr>
                        <a:t>Copy here</a:t>
                      </a:r>
                    </a:p>
                    <a:p>
                      <a:endParaRPr lang="en-US" sz="1100" dirty="0"/>
                    </a:p>
                  </a:txBody>
                  <a:tcPr marL="68580" marR="68580" marT="68580" marB="0">
                    <a:solidFill>
                      <a:schemeClr val="bg2">
                        <a:lumMod val="10000"/>
                        <a:alpha val="4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a:solidFill>
                            <a:srgbClr val="2F2826"/>
                          </a:solidFill>
                        </a:rPr>
                        <a:t>Copy here</a:t>
                      </a:r>
                    </a:p>
                    <a:p>
                      <a:endParaRPr lang="en-US" sz="1100" dirty="0"/>
                    </a:p>
                  </a:txBody>
                  <a:tcPr marL="68580" marR="68580" marT="68580" marB="0">
                    <a:solidFill>
                      <a:schemeClr val="bg2">
                        <a:lumMod val="10000"/>
                        <a:alpha val="4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a:solidFill>
                            <a:srgbClr val="2F2826"/>
                          </a:solidFill>
                        </a:rPr>
                        <a:t>Copy here</a:t>
                      </a:r>
                    </a:p>
                    <a:p>
                      <a:endParaRPr lang="en-US" sz="1100" dirty="0"/>
                    </a:p>
                  </a:txBody>
                  <a:tcPr marL="68580" marR="68580" marT="68580" marB="0">
                    <a:solidFill>
                      <a:schemeClr val="bg2">
                        <a:lumMod val="10000"/>
                        <a:alpha val="4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a:solidFill>
                            <a:srgbClr val="2F2826"/>
                          </a:solidFill>
                        </a:rPr>
                        <a:t>Copy here</a:t>
                      </a:r>
                    </a:p>
                    <a:p>
                      <a:endParaRPr lang="en-US" sz="1100" dirty="0"/>
                    </a:p>
                  </a:txBody>
                  <a:tcPr marL="68580" marR="68580" marT="68580" marB="0">
                    <a:solidFill>
                      <a:schemeClr val="bg2">
                        <a:lumMod val="10000"/>
                        <a:alpha val="4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a:solidFill>
                            <a:srgbClr val="2F2826"/>
                          </a:solidFill>
                        </a:rPr>
                        <a:t>Copy here</a:t>
                      </a:r>
                    </a:p>
                    <a:p>
                      <a:endParaRPr lang="en-US" sz="1100" dirty="0"/>
                    </a:p>
                  </a:txBody>
                  <a:tcPr marL="68580" marR="68580" marT="68580" marB="0">
                    <a:solidFill>
                      <a:schemeClr val="bg2">
                        <a:lumMod val="10000"/>
                        <a:alpha val="40000"/>
                      </a:schemeClr>
                    </a:solidFill>
                  </a:tcPr>
                </a:tc>
                <a:extLst>
                  <a:ext uri="{0D108BD9-81ED-4DB2-BD59-A6C34878D82A}">
                    <a16:rowId xmlns:a16="http://schemas.microsoft.com/office/drawing/2014/main" val="1118249653"/>
                  </a:ext>
                </a:extLst>
              </a:tr>
            </a:tbl>
          </a:graphicData>
        </a:graphic>
      </p:graphicFrame>
      <p:sp>
        <p:nvSpPr>
          <p:cNvPr id="5" name="Text Placeholder 4">
            <a:extLst>
              <a:ext uri="{FF2B5EF4-FFF2-40B4-BE49-F238E27FC236}">
                <a16:creationId xmlns:a16="http://schemas.microsoft.com/office/drawing/2014/main" id="{81100443-E0C0-443A-B754-CF92116D8133}"/>
              </a:ext>
            </a:extLst>
          </p:cNvPr>
          <p:cNvSpPr>
            <a:spLocks noGrp="1"/>
          </p:cNvSpPr>
          <p:nvPr>
            <p:ph type="body" sz="quarter" idx="11" hasCustomPrompt="1"/>
          </p:nvPr>
        </p:nvSpPr>
        <p:spPr>
          <a:xfrm>
            <a:off x="682626" y="447675"/>
            <a:ext cx="7872102" cy="485775"/>
          </a:xfrm>
          <a:prstGeom prst="rect">
            <a:avLst/>
          </a:prstGeom>
        </p:spPr>
        <p:txBody>
          <a:bodyPr/>
          <a:lstStyle>
            <a:lvl1pPr marL="0" indent="0">
              <a:lnSpc>
                <a:spcPct val="100000"/>
              </a:lnSpc>
              <a:spcBef>
                <a:spcPts val="0"/>
              </a:spcBef>
              <a:buNone/>
              <a:defRPr sz="3200" b="1">
                <a:solidFill>
                  <a:srgbClr val="DF041C"/>
                </a:solidFill>
              </a:defRPr>
            </a:lvl1pPr>
          </a:lstStyle>
          <a:p>
            <a:pPr marL="171446" marR="0" lvl="0" indent="-171446"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Insert title for table</a:t>
            </a:r>
            <a:endParaRPr lang="en-US" sz="3200" dirty="0">
              <a:solidFill>
                <a:srgbClr val="FF0000"/>
              </a:solidFill>
            </a:endParaRPr>
          </a:p>
        </p:txBody>
      </p:sp>
    </p:spTree>
    <p:extLst>
      <p:ext uri="{BB962C8B-B14F-4D97-AF65-F5344CB8AC3E}">
        <p14:creationId xmlns:p14="http://schemas.microsoft.com/office/powerpoint/2010/main" val="36275967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rt pag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art Placeholder 4">
            <a:extLst>
              <a:ext uri="{FF2B5EF4-FFF2-40B4-BE49-F238E27FC236}">
                <a16:creationId xmlns:a16="http://schemas.microsoft.com/office/drawing/2014/main" id="{7BB1CE57-CE54-4D23-AD9F-5CDDF23346AC}"/>
              </a:ext>
            </a:extLst>
          </p:cNvPr>
          <p:cNvSpPr>
            <a:spLocks noGrp="1"/>
          </p:cNvSpPr>
          <p:nvPr>
            <p:ph type="chart" sz="quarter" idx="11"/>
          </p:nvPr>
        </p:nvSpPr>
        <p:spPr>
          <a:xfrm>
            <a:off x="652465" y="1169988"/>
            <a:ext cx="7853360" cy="4670425"/>
          </a:xfrm>
          <a:prstGeom prst="rect">
            <a:avLst/>
          </a:prstGeom>
        </p:spPr>
        <p:txBody>
          <a:bodyPr/>
          <a:lstStyle/>
          <a:p>
            <a:r>
              <a:rPr lang="en-US"/>
              <a:t>Click icon to add chart</a:t>
            </a:r>
            <a:endParaRPr lang="x-none"/>
          </a:p>
        </p:txBody>
      </p:sp>
      <p:sp>
        <p:nvSpPr>
          <p:cNvPr id="4" name="Text Placeholder 3">
            <a:extLst>
              <a:ext uri="{FF2B5EF4-FFF2-40B4-BE49-F238E27FC236}">
                <a16:creationId xmlns:a16="http://schemas.microsoft.com/office/drawing/2014/main" id="{B45BB8A0-2261-4B43-9E4F-3F70F0E714A7}"/>
              </a:ext>
            </a:extLst>
          </p:cNvPr>
          <p:cNvSpPr>
            <a:spLocks noGrp="1"/>
          </p:cNvSpPr>
          <p:nvPr>
            <p:ph type="body" sz="quarter" idx="12" hasCustomPrompt="1"/>
          </p:nvPr>
        </p:nvSpPr>
        <p:spPr>
          <a:xfrm>
            <a:off x="662295" y="447675"/>
            <a:ext cx="7853362" cy="485775"/>
          </a:xfrm>
          <a:prstGeom prst="rect">
            <a:avLst/>
          </a:prstGeom>
        </p:spPr>
        <p:txBody>
          <a:bodyPr/>
          <a:lstStyle>
            <a:lvl1pPr marL="0" indent="0">
              <a:lnSpc>
                <a:spcPct val="100000"/>
              </a:lnSpc>
              <a:spcBef>
                <a:spcPts val="0"/>
              </a:spcBef>
              <a:buNone/>
              <a:defRPr sz="3200" b="1">
                <a:solidFill>
                  <a:srgbClr val="DF041C"/>
                </a:solidFill>
              </a:defRPr>
            </a:lvl1pPr>
          </a:lstStyle>
          <a:p>
            <a:pPr lvl="0"/>
            <a:r>
              <a:rPr lang="en-US" dirty="0"/>
              <a:t>Insert chart title</a:t>
            </a:r>
            <a:endParaRPr lang="x-none" dirty="0"/>
          </a:p>
        </p:txBody>
      </p:sp>
    </p:spTree>
    <p:extLst>
      <p:ext uri="{BB962C8B-B14F-4D97-AF65-F5344CB8AC3E}">
        <p14:creationId xmlns:p14="http://schemas.microsoft.com/office/powerpoint/2010/main" val="10354463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A7CC75-EE35-4951-A284-9E3A94A54449}"/>
              </a:ext>
            </a:extLst>
          </p:cNvPr>
          <p:cNvSpPr>
            <a:spLocks noGrp="1"/>
          </p:cNvSpPr>
          <p:nvPr>
            <p:ph type="body" sz="quarter" idx="10" hasCustomPrompt="1"/>
          </p:nvPr>
        </p:nvSpPr>
        <p:spPr>
          <a:xfrm>
            <a:off x="1413160" y="3056957"/>
            <a:ext cx="6192869" cy="814387"/>
          </a:xfrm>
          <a:prstGeom prst="rect">
            <a:avLst/>
          </a:prstGeom>
        </p:spPr>
        <p:txBody>
          <a:bodyPr/>
          <a:lstStyle>
            <a:lvl1pPr marL="0" indent="0">
              <a:lnSpc>
                <a:spcPct val="100000"/>
              </a:lnSpc>
              <a:spcBef>
                <a:spcPts val="0"/>
              </a:spcBef>
              <a:buNone/>
              <a:defRPr sz="3900" i="1" baseline="0">
                <a:solidFill>
                  <a:schemeClr val="bg1"/>
                </a:solidFill>
                <a:latin typeface="Times New Roman" panose="02020603050405020304" pitchFamily="18" charset="0"/>
                <a:cs typeface="Times New Roman" panose="02020603050405020304" pitchFamily="18" charset="0"/>
              </a:defRPr>
            </a:lvl1pPr>
          </a:lstStyle>
          <a:p>
            <a:pPr lvl="0"/>
            <a:r>
              <a:rPr lang="en-US" dirty="0"/>
              <a:t>“Insert your quotation here”</a:t>
            </a:r>
            <a:endParaRPr lang="x-none" dirty="0"/>
          </a:p>
        </p:txBody>
      </p:sp>
    </p:spTree>
    <p:extLst>
      <p:ext uri="{BB962C8B-B14F-4D97-AF65-F5344CB8AC3E}">
        <p14:creationId xmlns:p14="http://schemas.microsoft.com/office/powerpoint/2010/main" val="118852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7A7AEB-50A0-451E-BF8D-8645227CF8EA}"/>
              </a:ext>
            </a:extLst>
          </p:cNvPr>
          <p:cNvSpPr>
            <a:spLocks noGrp="1"/>
          </p:cNvSpPr>
          <p:nvPr>
            <p:ph type="body" sz="quarter" idx="10" hasCustomPrompt="1"/>
          </p:nvPr>
        </p:nvSpPr>
        <p:spPr>
          <a:xfrm>
            <a:off x="669903" y="3445595"/>
            <a:ext cx="7835922" cy="1002580"/>
          </a:xfrm>
          <a:prstGeom prst="rect">
            <a:avLst/>
          </a:prstGeom>
        </p:spPr>
        <p:txBody>
          <a:bodyPr/>
          <a:lstStyle>
            <a:lvl1pPr marL="0" indent="0">
              <a:lnSpc>
                <a:spcPct val="100000"/>
              </a:lnSpc>
              <a:spcBef>
                <a:spcPts val="0"/>
              </a:spcBef>
              <a:buNone/>
              <a:defRPr sz="3200" b="1" kern="900" baseline="0">
                <a:solidFill>
                  <a:srgbClr val="DF041C"/>
                </a:solidFill>
              </a:defRPr>
            </a:lvl1pPr>
          </a:lstStyle>
          <a:p>
            <a:pPr lvl="0"/>
            <a:r>
              <a:rPr lang="en-US" dirty="0"/>
              <a:t>Title of presentation goes here</a:t>
            </a:r>
          </a:p>
          <a:p>
            <a:pPr lvl="0"/>
            <a:r>
              <a:rPr lang="en-US" dirty="0"/>
              <a:t>and continues to second line </a:t>
            </a:r>
            <a:endParaRPr lang="x-none" dirty="0"/>
          </a:p>
        </p:txBody>
      </p:sp>
      <p:sp>
        <p:nvSpPr>
          <p:cNvPr id="8" name="Text Placeholder 7">
            <a:extLst>
              <a:ext uri="{FF2B5EF4-FFF2-40B4-BE49-F238E27FC236}">
                <a16:creationId xmlns:a16="http://schemas.microsoft.com/office/drawing/2014/main" id="{F1972410-AAC7-45C5-AEDB-27BAE059E800}"/>
              </a:ext>
            </a:extLst>
          </p:cNvPr>
          <p:cNvSpPr>
            <a:spLocks noGrp="1"/>
          </p:cNvSpPr>
          <p:nvPr>
            <p:ph type="body" sz="quarter" idx="11" hasCustomPrompt="1"/>
          </p:nvPr>
        </p:nvSpPr>
        <p:spPr>
          <a:xfrm>
            <a:off x="669904" y="4738432"/>
            <a:ext cx="7835922" cy="1433768"/>
          </a:xfrm>
          <a:prstGeom prst="rect">
            <a:avLst/>
          </a:prstGeom>
        </p:spPr>
        <p:txBody>
          <a:bodyPr/>
          <a:lstStyle>
            <a:lvl1pPr marL="0" indent="0">
              <a:lnSpc>
                <a:spcPct val="100000"/>
              </a:lnSpc>
              <a:spcBef>
                <a:spcPts val="0"/>
              </a:spcBef>
              <a:buNone/>
              <a:defRPr sz="1300" b="1">
                <a:solidFill>
                  <a:schemeClr val="tx1"/>
                </a:solidFill>
              </a:defRPr>
            </a:lvl1pPr>
          </a:lstStyle>
          <a:p>
            <a:r>
              <a:rPr lang="en-US" dirty="0"/>
              <a:t>Presenter name and credentials</a:t>
            </a:r>
          </a:p>
          <a:p>
            <a:r>
              <a:rPr lang="en-US" dirty="0"/>
              <a:t>Presenter’s Title</a:t>
            </a:r>
          </a:p>
          <a:p>
            <a:r>
              <a:rPr lang="en-US" dirty="0"/>
              <a:t>Center, Program, Department</a:t>
            </a:r>
          </a:p>
          <a:p>
            <a:r>
              <a:rPr lang="en-US" dirty="0"/>
              <a:t>Optional line</a:t>
            </a:r>
          </a:p>
          <a:p>
            <a:r>
              <a:rPr lang="en-US" dirty="0"/>
              <a:t>Optional line</a:t>
            </a:r>
          </a:p>
          <a:p>
            <a:r>
              <a:rPr lang="en-US" dirty="0"/>
              <a:t>Optional line</a:t>
            </a:r>
          </a:p>
          <a:p>
            <a:r>
              <a:rPr lang="en-US" dirty="0"/>
              <a:t>Optional line</a:t>
            </a:r>
          </a:p>
        </p:txBody>
      </p:sp>
      <p:sp>
        <p:nvSpPr>
          <p:cNvPr id="4" name="Text Placeholder 3">
            <a:extLst>
              <a:ext uri="{FF2B5EF4-FFF2-40B4-BE49-F238E27FC236}">
                <a16:creationId xmlns:a16="http://schemas.microsoft.com/office/drawing/2014/main" id="{80CC9257-3586-4075-BAA0-BC18597CD41D}"/>
              </a:ext>
            </a:extLst>
          </p:cNvPr>
          <p:cNvSpPr>
            <a:spLocks noGrp="1"/>
          </p:cNvSpPr>
          <p:nvPr>
            <p:ph type="body" sz="quarter" idx="12" hasCustomPrompt="1"/>
          </p:nvPr>
        </p:nvSpPr>
        <p:spPr>
          <a:xfrm>
            <a:off x="669925" y="6391275"/>
            <a:ext cx="7835900" cy="257175"/>
          </a:xfrm>
          <a:prstGeom prst="rect">
            <a:avLst/>
          </a:prstGeom>
        </p:spPr>
        <p:txBody>
          <a:bodyPr/>
          <a:lstStyle>
            <a:lvl1pPr marL="0" indent="0">
              <a:lnSpc>
                <a:spcPct val="100000"/>
              </a:lnSpc>
              <a:spcBef>
                <a:spcPts val="0"/>
              </a:spcBef>
              <a:buNone/>
              <a:defRPr sz="1300" b="1">
                <a:solidFill>
                  <a:schemeClr val="tx1"/>
                </a:solidFill>
              </a:defRPr>
            </a:lvl1pPr>
          </a:lstStyle>
          <a:p>
            <a:pPr marL="171446" marR="0" lvl="0" indent="-171446"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March 23, 2020</a:t>
            </a:r>
            <a:endParaRPr lang="x-none" dirty="0"/>
          </a:p>
        </p:txBody>
      </p:sp>
    </p:spTree>
    <p:extLst>
      <p:ext uri="{BB962C8B-B14F-4D97-AF65-F5344CB8AC3E}">
        <p14:creationId xmlns:p14="http://schemas.microsoft.com/office/powerpoint/2010/main" val="328647456"/>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A7CC75-EE35-4951-A284-9E3A94A54449}"/>
              </a:ext>
            </a:extLst>
          </p:cNvPr>
          <p:cNvSpPr>
            <a:spLocks noGrp="1"/>
          </p:cNvSpPr>
          <p:nvPr>
            <p:ph type="body" sz="quarter" idx="10" hasCustomPrompt="1"/>
          </p:nvPr>
        </p:nvSpPr>
        <p:spPr>
          <a:xfrm>
            <a:off x="1413160" y="3056957"/>
            <a:ext cx="6502115" cy="814387"/>
          </a:xfrm>
          <a:prstGeom prst="rect">
            <a:avLst/>
          </a:prstGeom>
        </p:spPr>
        <p:txBody>
          <a:bodyPr/>
          <a:lstStyle>
            <a:lvl1pPr marL="0" indent="0" algn="ctr">
              <a:lnSpc>
                <a:spcPct val="100000"/>
              </a:lnSpc>
              <a:spcBef>
                <a:spcPts val="0"/>
              </a:spcBef>
              <a:buNone/>
              <a:defRPr sz="3200" b="1" i="0" baseline="0">
                <a:solidFill>
                  <a:schemeClr val="bg1"/>
                </a:solidFill>
                <a:latin typeface="+mj-lt"/>
                <a:cs typeface="Times New Roman" panose="02020603050405020304" pitchFamily="18" charset="0"/>
              </a:defRPr>
            </a:lvl1pPr>
          </a:lstStyle>
          <a:p>
            <a:pPr lvl="0"/>
            <a:r>
              <a:rPr lang="en-US" dirty="0"/>
              <a:t>Use as a divider slide</a:t>
            </a:r>
            <a:endParaRPr lang="x-none" dirty="0"/>
          </a:p>
        </p:txBody>
      </p:sp>
    </p:spTree>
    <p:extLst>
      <p:ext uri="{BB962C8B-B14F-4D97-AF65-F5344CB8AC3E}">
        <p14:creationId xmlns:p14="http://schemas.microsoft.com/office/powerpoint/2010/main" val="17696277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adges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4A46BD1-ED50-4075-BDA2-A18B6B21D85D}"/>
              </a:ext>
            </a:extLst>
          </p:cNvPr>
          <p:cNvSpPr>
            <a:spLocks noGrp="1"/>
          </p:cNvSpPr>
          <p:nvPr>
            <p:ph type="pic" sz="quarter" idx="10"/>
          </p:nvPr>
        </p:nvSpPr>
        <p:spPr>
          <a:xfrm>
            <a:off x="800100" y="2195099"/>
            <a:ext cx="3707260" cy="2272126"/>
          </a:xfrm>
          <a:prstGeom prst="rect">
            <a:avLst/>
          </a:prstGeom>
        </p:spPr>
        <p:txBody>
          <a:bodyPr/>
          <a:lstStyle/>
          <a:p>
            <a:r>
              <a:rPr lang="en-US"/>
              <a:t>Click icon to add picture</a:t>
            </a:r>
            <a:endParaRPr lang="x-none"/>
          </a:p>
        </p:txBody>
      </p:sp>
      <p:sp>
        <p:nvSpPr>
          <p:cNvPr id="11" name="Picture Placeholder 4">
            <a:extLst>
              <a:ext uri="{FF2B5EF4-FFF2-40B4-BE49-F238E27FC236}">
                <a16:creationId xmlns:a16="http://schemas.microsoft.com/office/drawing/2014/main" id="{9950871F-6196-4954-97BE-A1FDCD8C1D65}"/>
              </a:ext>
            </a:extLst>
          </p:cNvPr>
          <p:cNvSpPr>
            <a:spLocks noGrp="1"/>
          </p:cNvSpPr>
          <p:nvPr>
            <p:ph type="pic" sz="quarter" idx="11"/>
          </p:nvPr>
        </p:nvSpPr>
        <p:spPr>
          <a:xfrm>
            <a:off x="5419725" y="2195099"/>
            <a:ext cx="2819400" cy="2272126"/>
          </a:xfrm>
          <a:prstGeom prst="rect">
            <a:avLst/>
          </a:prstGeom>
        </p:spPr>
        <p:txBody>
          <a:bodyPr/>
          <a:lstStyle/>
          <a:p>
            <a:r>
              <a:rPr lang="en-US"/>
              <a:t>Click icon to add picture</a:t>
            </a:r>
            <a:endParaRPr lang="x-none"/>
          </a:p>
        </p:txBody>
      </p:sp>
    </p:spTree>
    <p:extLst>
      <p:ext uri="{BB962C8B-B14F-4D97-AF65-F5344CB8AC3E}">
        <p14:creationId xmlns:p14="http://schemas.microsoft.com/office/powerpoint/2010/main" val="5301670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adges pag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516656-BB50-4189-83D4-D117E054584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46708" y="2105025"/>
            <a:ext cx="3958721" cy="2362200"/>
          </a:xfrm>
          <a:prstGeom prst="rect">
            <a:avLst/>
          </a:prstGeom>
        </p:spPr>
      </p:pic>
      <p:pic>
        <p:nvPicPr>
          <p:cNvPr id="6" name="Picture 5">
            <a:extLst>
              <a:ext uri="{FF2B5EF4-FFF2-40B4-BE49-F238E27FC236}">
                <a16:creationId xmlns:a16="http://schemas.microsoft.com/office/drawing/2014/main" id="{D2DFE7B2-A0F7-448E-85C3-D1A1B6E2FB3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58942" y="2238375"/>
            <a:ext cx="2779116" cy="2228850"/>
          </a:xfrm>
          <a:prstGeom prst="rect">
            <a:avLst/>
          </a:prstGeom>
        </p:spPr>
      </p:pic>
    </p:spTree>
    <p:extLst>
      <p:ext uri="{BB962C8B-B14F-4D97-AF65-F5344CB8AC3E}">
        <p14:creationId xmlns:p14="http://schemas.microsoft.com/office/powerpoint/2010/main" val="35461722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ubscrib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4723123-3C27-41B8-B542-04881609B03A}"/>
              </a:ext>
            </a:extLst>
          </p:cNvPr>
          <p:cNvSpPr/>
          <p:nvPr userDrawn="1"/>
        </p:nvSpPr>
        <p:spPr>
          <a:xfrm>
            <a:off x="796052" y="4536200"/>
            <a:ext cx="5115504" cy="394467"/>
          </a:xfrm>
          <a:prstGeom prst="rect">
            <a:avLst/>
          </a:prstGeom>
          <a:solidFill>
            <a:schemeClr val="bg1"/>
          </a:solidFill>
        </p:spPr>
        <p:txBody>
          <a:bodyPr wrap="none" lIns="102870" rIns="51435" bIns="51435">
            <a:spAutoFit/>
          </a:bodyPr>
          <a:lstStyle/>
          <a:p>
            <a:pPr algn="ctr">
              <a:lnSpc>
                <a:spcPts val="2475"/>
              </a:lnSpc>
            </a:pPr>
            <a:r>
              <a:rPr lang="en-US" sz="2000" b="1" dirty="0">
                <a:solidFill>
                  <a:srgbClr val="DF041C"/>
                </a:solidFill>
              </a:rPr>
              <a:t>InnovationDistrict.ChildrensNational.org </a:t>
            </a:r>
          </a:p>
        </p:txBody>
      </p:sp>
      <p:sp>
        <p:nvSpPr>
          <p:cNvPr id="7" name="TextBox 6">
            <a:extLst>
              <a:ext uri="{FF2B5EF4-FFF2-40B4-BE49-F238E27FC236}">
                <a16:creationId xmlns:a16="http://schemas.microsoft.com/office/drawing/2014/main" id="{342979C4-A774-4F0F-8636-DB112B663158}"/>
              </a:ext>
            </a:extLst>
          </p:cNvPr>
          <p:cNvSpPr txBox="1"/>
          <p:nvPr userDrawn="1"/>
        </p:nvSpPr>
        <p:spPr>
          <a:xfrm>
            <a:off x="695099" y="488990"/>
            <a:ext cx="5296125" cy="584775"/>
          </a:xfrm>
          <a:prstGeom prst="rect">
            <a:avLst/>
          </a:prstGeom>
          <a:noFill/>
        </p:spPr>
        <p:txBody>
          <a:bodyPr wrap="square">
            <a:spAutoFit/>
          </a:bodyPr>
          <a:lstStyle/>
          <a:p>
            <a:r>
              <a:rPr lang="en-US" sz="3200" b="1" dirty="0">
                <a:solidFill>
                  <a:schemeClr val="bg1"/>
                </a:solidFill>
              </a:rPr>
              <a:t>Subscribe and Follow Us</a:t>
            </a:r>
            <a:endParaRPr lang="x-none" sz="3200" dirty="0"/>
          </a:p>
        </p:txBody>
      </p:sp>
      <p:sp>
        <p:nvSpPr>
          <p:cNvPr id="12" name="TextBox 11">
            <a:extLst>
              <a:ext uri="{FF2B5EF4-FFF2-40B4-BE49-F238E27FC236}">
                <a16:creationId xmlns:a16="http://schemas.microsoft.com/office/drawing/2014/main" id="{8AFDBAE4-B409-4224-B921-C380FDEC5031}"/>
              </a:ext>
            </a:extLst>
          </p:cNvPr>
          <p:cNvSpPr txBox="1"/>
          <p:nvPr userDrawn="1"/>
        </p:nvSpPr>
        <p:spPr>
          <a:xfrm>
            <a:off x="1608650" y="1835163"/>
            <a:ext cx="5296124" cy="1658274"/>
          </a:xfrm>
          <a:prstGeom prst="rect">
            <a:avLst/>
          </a:prstGeom>
          <a:noFill/>
        </p:spPr>
        <p:txBody>
          <a:bodyPr wrap="square">
            <a:spAutoFit/>
          </a:bodyPr>
          <a:lstStyle/>
          <a:p>
            <a:pPr marL="0" indent="0">
              <a:lnSpc>
                <a:spcPts val="2475"/>
              </a:lnSpc>
              <a:spcBef>
                <a:spcPts val="750"/>
              </a:spcBef>
              <a:buNone/>
            </a:pPr>
            <a:r>
              <a:rPr lang="en-US" sz="2000" b="1" cap="all" dirty="0">
                <a:solidFill>
                  <a:schemeClr val="bg1"/>
                </a:solidFill>
              </a:rPr>
              <a:t>Facebook</a:t>
            </a:r>
            <a:r>
              <a:rPr lang="en-US" sz="2000" b="1" dirty="0">
                <a:solidFill>
                  <a:schemeClr val="bg1"/>
                </a:solidFill>
              </a:rPr>
              <a:t>   |   @childrens.national</a:t>
            </a:r>
          </a:p>
          <a:p>
            <a:pPr marL="0" indent="0">
              <a:lnSpc>
                <a:spcPts val="2475"/>
              </a:lnSpc>
              <a:spcBef>
                <a:spcPts val="750"/>
              </a:spcBef>
              <a:buNone/>
            </a:pPr>
            <a:r>
              <a:rPr lang="en-US" sz="2000" b="1" cap="all" dirty="0">
                <a:solidFill>
                  <a:schemeClr val="bg1"/>
                </a:solidFill>
              </a:rPr>
              <a:t>Twitter</a:t>
            </a:r>
            <a:r>
              <a:rPr lang="en-US" sz="2000" b="1" dirty="0">
                <a:solidFill>
                  <a:schemeClr val="bg1"/>
                </a:solidFill>
              </a:rPr>
              <a:t>   |   @ChildrensNatl</a:t>
            </a:r>
          </a:p>
          <a:p>
            <a:pPr marL="0" indent="0">
              <a:lnSpc>
                <a:spcPts val="2475"/>
              </a:lnSpc>
              <a:spcBef>
                <a:spcPts val="750"/>
              </a:spcBef>
              <a:buNone/>
            </a:pPr>
            <a:r>
              <a:rPr lang="en-US" sz="2000" b="1" cap="all" dirty="0">
                <a:solidFill>
                  <a:schemeClr val="bg1"/>
                </a:solidFill>
              </a:rPr>
              <a:t>Instagram</a:t>
            </a:r>
            <a:r>
              <a:rPr lang="en-US" sz="2000" b="1" dirty="0">
                <a:solidFill>
                  <a:schemeClr val="bg1"/>
                </a:solidFill>
              </a:rPr>
              <a:t>   |   </a:t>
            </a:r>
            <a:r>
              <a:rPr lang="en-US" sz="2000" b="1" dirty="0" err="1">
                <a:solidFill>
                  <a:schemeClr val="bg1"/>
                </a:solidFill>
              </a:rPr>
              <a:t>childrensnational</a:t>
            </a:r>
            <a:endParaRPr lang="en-US" sz="2000" b="1" dirty="0">
              <a:solidFill>
                <a:schemeClr val="bg1"/>
              </a:solidFill>
            </a:endParaRPr>
          </a:p>
          <a:p>
            <a:pPr marL="0" indent="0">
              <a:lnSpc>
                <a:spcPts val="2475"/>
              </a:lnSpc>
              <a:spcBef>
                <a:spcPts val="750"/>
              </a:spcBef>
              <a:buNone/>
            </a:pPr>
            <a:r>
              <a:rPr lang="en-US" sz="2000" b="1" cap="all" dirty="0" err="1">
                <a:solidFill>
                  <a:schemeClr val="bg1"/>
                </a:solidFill>
              </a:rPr>
              <a:t>Linkedin</a:t>
            </a:r>
            <a:r>
              <a:rPr lang="en-US" sz="2000" b="1" dirty="0">
                <a:solidFill>
                  <a:schemeClr val="bg1"/>
                </a:solidFill>
              </a:rPr>
              <a:t>   |   Children’s National Hospital</a:t>
            </a:r>
          </a:p>
        </p:txBody>
      </p:sp>
      <p:pic>
        <p:nvPicPr>
          <p:cNvPr id="3" name="Picture 2">
            <a:extLst>
              <a:ext uri="{FF2B5EF4-FFF2-40B4-BE49-F238E27FC236}">
                <a16:creationId xmlns:a16="http://schemas.microsoft.com/office/drawing/2014/main" id="{2505D4B5-38BB-4C06-9865-08443E3AA7C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9892" y="1824606"/>
            <a:ext cx="398686" cy="1650560"/>
          </a:xfrm>
          <a:prstGeom prst="rect">
            <a:avLst/>
          </a:prstGeom>
        </p:spPr>
      </p:pic>
    </p:spTree>
    <p:extLst>
      <p:ext uri="{BB962C8B-B14F-4D97-AF65-F5344CB8AC3E}">
        <p14:creationId xmlns:p14="http://schemas.microsoft.com/office/powerpoint/2010/main" val="204631292"/>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ubscrib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85CF5A-3056-4940-AFE7-2746D1381D0B}"/>
              </a:ext>
            </a:extLst>
          </p:cNvPr>
          <p:cNvSpPr/>
          <p:nvPr userDrawn="1"/>
        </p:nvSpPr>
        <p:spPr>
          <a:xfrm>
            <a:off x="796052" y="4500489"/>
            <a:ext cx="5115504" cy="394467"/>
          </a:xfrm>
          <a:prstGeom prst="rect">
            <a:avLst/>
          </a:prstGeom>
          <a:solidFill>
            <a:srgbClr val="DF041C"/>
          </a:solidFill>
        </p:spPr>
        <p:txBody>
          <a:bodyPr wrap="none" lIns="102870" rIns="51435" bIns="51435">
            <a:spAutoFit/>
          </a:bodyPr>
          <a:lstStyle/>
          <a:p>
            <a:pPr algn="ctr">
              <a:lnSpc>
                <a:spcPts val="2475"/>
              </a:lnSpc>
            </a:pPr>
            <a:r>
              <a:rPr lang="en-US" sz="2000" b="1" dirty="0">
                <a:solidFill>
                  <a:schemeClr val="bg1"/>
                </a:solidFill>
              </a:rPr>
              <a:t>InnovationDistrict.ChildrensNational.org</a:t>
            </a:r>
            <a:r>
              <a:rPr lang="en-US" sz="2000" b="1" dirty="0"/>
              <a:t> </a:t>
            </a:r>
          </a:p>
        </p:txBody>
      </p:sp>
      <p:sp>
        <p:nvSpPr>
          <p:cNvPr id="7" name="TextBox 6">
            <a:extLst>
              <a:ext uri="{FF2B5EF4-FFF2-40B4-BE49-F238E27FC236}">
                <a16:creationId xmlns:a16="http://schemas.microsoft.com/office/drawing/2014/main" id="{F509848A-AAD0-4841-8D00-511466BAD4ED}"/>
              </a:ext>
            </a:extLst>
          </p:cNvPr>
          <p:cNvSpPr txBox="1"/>
          <p:nvPr userDrawn="1"/>
        </p:nvSpPr>
        <p:spPr>
          <a:xfrm>
            <a:off x="674319" y="511370"/>
            <a:ext cx="5412156" cy="584775"/>
          </a:xfrm>
          <a:prstGeom prst="rect">
            <a:avLst/>
          </a:prstGeom>
          <a:noFill/>
        </p:spPr>
        <p:txBody>
          <a:bodyPr wrap="square">
            <a:spAutoFit/>
          </a:bodyPr>
          <a:lstStyle/>
          <a:p>
            <a:r>
              <a:rPr lang="en-US" sz="3200" b="1" dirty="0">
                <a:solidFill>
                  <a:srgbClr val="DF041C"/>
                </a:solidFill>
              </a:rPr>
              <a:t>Subscribe and Follow Us</a:t>
            </a:r>
            <a:endParaRPr lang="x-none" sz="3200" dirty="0">
              <a:solidFill>
                <a:srgbClr val="DF041C"/>
              </a:solidFill>
            </a:endParaRPr>
          </a:p>
        </p:txBody>
      </p:sp>
      <p:sp>
        <p:nvSpPr>
          <p:cNvPr id="9" name="TextBox 8">
            <a:extLst>
              <a:ext uri="{FF2B5EF4-FFF2-40B4-BE49-F238E27FC236}">
                <a16:creationId xmlns:a16="http://schemas.microsoft.com/office/drawing/2014/main" id="{3AEA9647-711C-458F-BDBE-497713D54765}"/>
              </a:ext>
            </a:extLst>
          </p:cNvPr>
          <p:cNvSpPr txBox="1"/>
          <p:nvPr userDrawn="1"/>
        </p:nvSpPr>
        <p:spPr>
          <a:xfrm>
            <a:off x="1603295" y="1860922"/>
            <a:ext cx="5412155" cy="1658274"/>
          </a:xfrm>
          <a:prstGeom prst="rect">
            <a:avLst/>
          </a:prstGeom>
          <a:noFill/>
        </p:spPr>
        <p:txBody>
          <a:bodyPr wrap="square">
            <a:spAutoFit/>
          </a:bodyPr>
          <a:lstStyle/>
          <a:p>
            <a:pPr marL="0" indent="0">
              <a:lnSpc>
                <a:spcPts val="2475"/>
              </a:lnSpc>
              <a:spcBef>
                <a:spcPts val="750"/>
              </a:spcBef>
              <a:buNone/>
            </a:pPr>
            <a:r>
              <a:rPr lang="en-US" sz="2000" b="1" cap="all" dirty="0">
                <a:solidFill>
                  <a:schemeClr val="tx1"/>
                </a:solidFill>
              </a:rPr>
              <a:t>Facebook</a:t>
            </a:r>
            <a:r>
              <a:rPr lang="en-US" sz="2000" b="1" dirty="0">
                <a:solidFill>
                  <a:schemeClr val="tx1"/>
                </a:solidFill>
              </a:rPr>
              <a:t>   |   @childrens.national</a:t>
            </a:r>
          </a:p>
          <a:p>
            <a:pPr marL="0" indent="0">
              <a:lnSpc>
                <a:spcPts val="2475"/>
              </a:lnSpc>
              <a:spcBef>
                <a:spcPts val="750"/>
              </a:spcBef>
              <a:buNone/>
            </a:pPr>
            <a:r>
              <a:rPr lang="en-US" sz="2000" b="1" cap="all" dirty="0">
                <a:solidFill>
                  <a:schemeClr val="tx1"/>
                </a:solidFill>
              </a:rPr>
              <a:t>Twitter</a:t>
            </a:r>
            <a:r>
              <a:rPr lang="en-US" sz="2000" b="1" dirty="0">
                <a:solidFill>
                  <a:schemeClr val="tx1"/>
                </a:solidFill>
              </a:rPr>
              <a:t>   |   @ChildrensNatl</a:t>
            </a:r>
          </a:p>
          <a:p>
            <a:pPr marL="0" indent="0">
              <a:lnSpc>
                <a:spcPts val="2475"/>
              </a:lnSpc>
              <a:spcBef>
                <a:spcPts val="750"/>
              </a:spcBef>
              <a:buNone/>
            </a:pPr>
            <a:r>
              <a:rPr lang="en-US" sz="2000" b="1" cap="all" dirty="0">
                <a:solidFill>
                  <a:schemeClr val="tx1"/>
                </a:solidFill>
              </a:rPr>
              <a:t>Instagram</a:t>
            </a:r>
            <a:r>
              <a:rPr lang="en-US" sz="2000" b="1" dirty="0">
                <a:solidFill>
                  <a:schemeClr val="tx1"/>
                </a:solidFill>
              </a:rPr>
              <a:t>   |   </a:t>
            </a:r>
            <a:r>
              <a:rPr lang="en-US" sz="2000" b="1" dirty="0" err="1">
                <a:solidFill>
                  <a:schemeClr val="tx1"/>
                </a:solidFill>
              </a:rPr>
              <a:t>childrensnational</a:t>
            </a:r>
            <a:endParaRPr lang="en-US" sz="2000" b="1" dirty="0">
              <a:solidFill>
                <a:schemeClr val="tx1"/>
              </a:solidFill>
            </a:endParaRPr>
          </a:p>
          <a:p>
            <a:pPr marL="0" indent="0">
              <a:lnSpc>
                <a:spcPts val="2475"/>
              </a:lnSpc>
              <a:spcBef>
                <a:spcPts val="750"/>
              </a:spcBef>
              <a:buNone/>
            </a:pPr>
            <a:r>
              <a:rPr lang="en-US" sz="2000" b="1" cap="all" dirty="0" err="1">
                <a:solidFill>
                  <a:schemeClr val="tx1"/>
                </a:solidFill>
              </a:rPr>
              <a:t>Linkedin</a:t>
            </a:r>
            <a:r>
              <a:rPr lang="en-US" sz="2000" b="1" dirty="0">
                <a:solidFill>
                  <a:schemeClr val="tx1"/>
                </a:solidFill>
              </a:rPr>
              <a:t>   |   Children’s National Hospital</a:t>
            </a:r>
          </a:p>
        </p:txBody>
      </p:sp>
      <p:pic>
        <p:nvPicPr>
          <p:cNvPr id="4" name="Picture 3">
            <a:extLst>
              <a:ext uri="{FF2B5EF4-FFF2-40B4-BE49-F238E27FC236}">
                <a16:creationId xmlns:a16="http://schemas.microsoft.com/office/drawing/2014/main" id="{29919528-1883-4EB5-9AC8-C763088A906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54309" y="1876847"/>
            <a:ext cx="432745" cy="1628694"/>
          </a:xfrm>
          <a:prstGeom prst="rect">
            <a:avLst/>
          </a:prstGeom>
        </p:spPr>
      </p:pic>
    </p:spTree>
    <p:extLst>
      <p:ext uri="{BB962C8B-B14F-4D97-AF65-F5344CB8AC3E}">
        <p14:creationId xmlns:p14="http://schemas.microsoft.com/office/powerpoint/2010/main" val="912784751"/>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anks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66862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EA98F85-0C60-43D9-9833-300F154C36E6}" type="datetimeFigureOut">
              <a:rPr lang="en-US" smtClean="0"/>
              <a:pPr/>
              <a:t>8/24/2023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10119D0-41BC-40F4-A86E-AE84351946DC}" type="slidenum">
              <a:rPr lang="en-US" smtClean="0"/>
              <a:pPr/>
              <a:t>‹#›</a:t>
            </a:fld>
            <a:endParaRPr lang="en-US"/>
          </a:p>
        </p:txBody>
      </p:sp>
    </p:spTree>
    <p:extLst>
      <p:ext uri="{BB962C8B-B14F-4D97-AF65-F5344CB8AC3E}">
        <p14:creationId xmlns:p14="http://schemas.microsoft.com/office/powerpoint/2010/main" val="23463889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3886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4038600" cy="18669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000500"/>
            <a:ext cx="4038600" cy="18669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0"/>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1"/>
          </p:nvPr>
        </p:nvSpPr>
        <p:spPr>
          <a:xfrm>
            <a:off x="6553200" y="6248400"/>
            <a:ext cx="2133600" cy="457200"/>
          </a:xfrm>
          <a:prstGeom prst="rect">
            <a:avLst/>
          </a:prstGeom>
        </p:spPr>
        <p:txBody>
          <a:bodyPr/>
          <a:lstStyle>
            <a:lvl1pPr>
              <a:defRPr/>
            </a:lvl1pPr>
          </a:lstStyle>
          <a:p>
            <a:pPr>
              <a:defRPr/>
            </a:pPr>
            <a:fld id="{2BB6D9C1-B5D5-40D3-AA9B-CA733583A4FB}" type="slidenum">
              <a:rPr lang="en-US"/>
              <a:pPr>
                <a:defRPr/>
              </a:pPr>
              <a:t>‹#›</a:t>
            </a:fld>
            <a:endParaRPr lang="en-US"/>
          </a:p>
        </p:txBody>
      </p:sp>
      <p:sp>
        <p:nvSpPr>
          <p:cNvPr id="8" name="Date Placeholder 7"/>
          <p:cNvSpPr>
            <a:spLocks noGrp="1"/>
          </p:cNvSpPr>
          <p:nvPr>
            <p:ph type="dt" sz="half" idx="12"/>
          </p:nvPr>
        </p:nvSpPr>
        <p:spPr>
          <a:xfrm>
            <a:off x="457200" y="6245225"/>
            <a:ext cx="2133600" cy="476250"/>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24640041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0EA98F85-0C60-43D9-9833-300F154C36E6}" type="datetimeFigureOut">
              <a:rPr lang="en-US" smtClean="0"/>
              <a:pPr/>
              <a:t>8/24/2023</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10119D0-41BC-40F4-A86E-AE84351946DC}" type="slidenum">
              <a:rPr lang="en-US" smtClean="0"/>
              <a:pPr/>
              <a:t>‹#›</a:t>
            </a:fld>
            <a:endParaRPr lang="en-US"/>
          </a:p>
        </p:txBody>
      </p:sp>
    </p:spTree>
    <p:extLst>
      <p:ext uri="{BB962C8B-B14F-4D97-AF65-F5344CB8AC3E}">
        <p14:creationId xmlns:p14="http://schemas.microsoft.com/office/powerpoint/2010/main" val="26962637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EA98F85-0C60-43D9-9833-300F154C36E6}" type="datetimeFigureOut">
              <a:rPr lang="en-US" smtClean="0"/>
              <a:pPr/>
              <a:t>8/24/2023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10119D0-41BC-40F4-A86E-AE84351946DC}" type="slidenum">
              <a:rPr lang="en-US" smtClean="0"/>
              <a:pPr/>
              <a:t>‹#›</a:t>
            </a:fld>
            <a:endParaRPr lang="en-US"/>
          </a:p>
        </p:txBody>
      </p:sp>
    </p:spTree>
    <p:extLst>
      <p:ext uri="{BB962C8B-B14F-4D97-AF65-F5344CB8AC3E}">
        <p14:creationId xmlns:p14="http://schemas.microsoft.com/office/powerpoint/2010/main" val="285585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4C8BBF1-ED0C-4FDC-8CBF-87E116DB62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308"/>
            <a:ext cx="9144000" cy="4876800"/>
          </a:xfrm>
          <a:prstGeom prst="rect">
            <a:avLst/>
          </a:prstGeom>
        </p:spPr>
      </p:pic>
      <p:pic>
        <p:nvPicPr>
          <p:cNvPr id="3" name="Picture 2">
            <a:extLst>
              <a:ext uri="{FF2B5EF4-FFF2-40B4-BE49-F238E27FC236}">
                <a16:creationId xmlns:a16="http://schemas.microsoft.com/office/drawing/2014/main" id="{A42A51B6-DA54-461C-A0D4-5E70967DDB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295525"/>
            <a:ext cx="9144000" cy="4572000"/>
          </a:xfrm>
          <a:prstGeom prst="rect">
            <a:avLst/>
          </a:prstGeom>
        </p:spPr>
      </p:pic>
      <p:sp>
        <p:nvSpPr>
          <p:cNvPr id="4" name="Text Placeholder 3">
            <a:extLst>
              <a:ext uri="{FF2B5EF4-FFF2-40B4-BE49-F238E27FC236}">
                <a16:creationId xmlns:a16="http://schemas.microsoft.com/office/drawing/2014/main" id="{9A15986C-BFC1-4196-B644-EC42C96AEF6C}"/>
              </a:ext>
            </a:extLst>
          </p:cNvPr>
          <p:cNvSpPr>
            <a:spLocks noGrp="1"/>
          </p:cNvSpPr>
          <p:nvPr>
            <p:ph type="body" sz="quarter" idx="10" hasCustomPrompt="1"/>
          </p:nvPr>
        </p:nvSpPr>
        <p:spPr>
          <a:xfrm>
            <a:off x="675786" y="4924259"/>
            <a:ext cx="7820514" cy="1028865"/>
          </a:xfrm>
          <a:prstGeom prst="rect">
            <a:avLst/>
          </a:prstGeom>
        </p:spPr>
        <p:txBody>
          <a:bodyPr/>
          <a:lstStyle>
            <a:lvl1pPr marL="0" indent="0">
              <a:lnSpc>
                <a:spcPct val="100000"/>
              </a:lnSpc>
              <a:spcBef>
                <a:spcPts val="0"/>
              </a:spcBef>
              <a:buNone/>
              <a:defRPr sz="3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Title of presentation goes here</a:t>
            </a:r>
          </a:p>
          <a:p>
            <a:pPr lvl="0"/>
            <a:r>
              <a:rPr lang="en-US" dirty="0"/>
              <a:t>and may continue to second line</a:t>
            </a:r>
            <a:endParaRPr lang="x-none" dirty="0"/>
          </a:p>
        </p:txBody>
      </p:sp>
      <p:sp>
        <p:nvSpPr>
          <p:cNvPr id="6" name="Text Placeholder 5">
            <a:extLst>
              <a:ext uri="{FF2B5EF4-FFF2-40B4-BE49-F238E27FC236}">
                <a16:creationId xmlns:a16="http://schemas.microsoft.com/office/drawing/2014/main" id="{824625EF-0A73-4270-B55F-E146865307A3}"/>
              </a:ext>
            </a:extLst>
          </p:cNvPr>
          <p:cNvSpPr>
            <a:spLocks noGrp="1"/>
          </p:cNvSpPr>
          <p:nvPr>
            <p:ph type="body" sz="quarter" idx="11" hasCustomPrompt="1"/>
          </p:nvPr>
        </p:nvSpPr>
        <p:spPr>
          <a:xfrm>
            <a:off x="675785" y="5998190"/>
            <a:ext cx="7820515" cy="278785"/>
          </a:xfrm>
          <a:prstGeom prst="rect">
            <a:avLst/>
          </a:prstGeom>
        </p:spPr>
        <p:txBody>
          <a:bodyPr/>
          <a:lstStyle>
            <a:lvl1pPr marL="0" indent="0">
              <a:lnSpc>
                <a:spcPct val="100000"/>
              </a:lnSpc>
              <a:spcBef>
                <a:spcPts val="0"/>
              </a:spcBef>
              <a:buNone/>
              <a:defRPr sz="1300" b="1">
                <a:solidFill>
                  <a:schemeClr val="bg1"/>
                </a:solidFill>
              </a:defRPr>
            </a:lvl1pPr>
          </a:lstStyle>
          <a:p>
            <a:pPr lvl="0"/>
            <a:r>
              <a:rPr lang="en-US" dirty="0"/>
              <a:t>March 23, 2020|Name of presenter, Title, Department</a:t>
            </a:r>
            <a:endParaRPr lang="x-none" dirty="0"/>
          </a:p>
        </p:txBody>
      </p:sp>
    </p:spTree>
    <p:extLst>
      <p:ext uri="{BB962C8B-B14F-4D97-AF65-F5344CB8AC3E}">
        <p14:creationId xmlns:p14="http://schemas.microsoft.com/office/powerpoint/2010/main" val="16317523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0EA98F85-0C60-43D9-9833-300F154C36E6}" type="datetimeFigureOut">
              <a:rPr lang="en-US" smtClean="0"/>
              <a:pPr/>
              <a:t>8/24/2023</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810119D0-41BC-40F4-A86E-AE84351946DC}" type="slidenum">
              <a:rPr lang="en-US" smtClean="0"/>
              <a:pPr/>
              <a:t>‹#›</a:t>
            </a:fld>
            <a:endParaRPr lang="en-US"/>
          </a:p>
        </p:txBody>
      </p:sp>
    </p:spTree>
    <p:extLst>
      <p:ext uri="{BB962C8B-B14F-4D97-AF65-F5344CB8AC3E}">
        <p14:creationId xmlns:p14="http://schemas.microsoft.com/office/powerpoint/2010/main" val="9424255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EA98F85-0C60-43D9-9833-300F154C36E6}" type="datetimeFigureOut">
              <a:rPr lang="en-US" smtClean="0"/>
              <a:pPr/>
              <a:t>8/24/2023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10119D0-41BC-40F4-A86E-AE84351946DC}" type="slidenum">
              <a:rPr lang="en-US" smtClean="0"/>
              <a:pPr/>
              <a:t>‹#›</a:t>
            </a:fld>
            <a:endParaRPr lang="en-US"/>
          </a:p>
        </p:txBody>
      </p:sp>
    </p:spTree>
    <p:extLst>
      <p:ext uri="{BB962C8B-B14F-4D97-AF65-F5344CB8AC3E}">
        <p14:creationId xmlns:p14="http://schemas.microsoft.com/office/powerpoint/2010/main" val="7348747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EA98F85-0C60-43D9-9833-300F154C36E6}" type="datetimeFigureOut">
              <a:rPr lang="en-US" smtClean="0"/>
              <a:pPr/>
              <a:t>8/24/2023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10119D0-41BC-40F4-A86E-AE84351946DC}" type="slidenum">
              <a:rPr lang="en-US" smtClean="0"/>
              <a:pPr/>
              <a:t>‹#›</a:t>
            </a:fld>
            <a:endParaRPr lang="en-US"/>
          </a:p>
        </p:txBody>
      </p:sp>
    </p:spTree>
    <p:extLst>
      <p:ext uri="{BB962C8B-B14F-4D97-AF65-F5344CB8AC3E}">
        <p14:creationId xmlns:p14="http://schemas.microsoft.com/office/powerpoint/2010/main" val="8922948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6481" y="1604329"/>
            <a:ext cx="8226720" cy="219335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6481" y="3935934"/>
            <a:ext cx="8226720" cy="21933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xfrm>
            <a:off x="6400800" y="6356350"/>
            <a:ext cx="2289048" cy="365760"/>
          </a:xfrm>
          <a:prstGeom prst="rect">
            <a:avLst/>
          </a:prstGeom>
          <a:ln/>
        </p:spPr>
        <p:txBody>
          <a:bodyPr/>
          <a:lstStyle>
            <a:lvl1pPr>
              <a:defRPr/>
            </a:lvl1pPr>
          </a:lstStyle>
          <a:p>
            <a:endParaRPr lang="en-US"/>
          </a:p>
        </p:txBody>
      </p:sp>
      <p:sp>
        <p:nvSpPr>
          <p:cNvPr id="6" name="Rectangle 4"/>
          <p:cNvSpPr>
            <a:spLocks noGrp="1" noChangeArrowheads="1"/>
          </p:cNvSpPr>
          <p:nvPr>
            <p:ph type="ftr" idx="11"/>
          </p:nvPr>
        </p:nvSpPr>
        <p:spPr>
          <a:xfrm>
            <a:off x="2898648" y="6356350"/>
            <a:ext cx="3505200" cy="365760"/>
          </a:xfrm>
          <a:prstGeom prst="rect">
            <a:avLst/>
          </a:prstGeom>
          <a:ln/>
        </p:spPr>
        <p:txBody>
          <a:bodyPr/>
          <a:lstStyle>
            <a:lvl1pPr>
              <a:defRPr/>
            </a:lvl1pPr>
          </a:lstStyle>
          <a:p>
            <a:endParaRPr lang="en-US"/>
          </a:p>
        </p:txBody>
      </p:sp>
      <p:sp>
        <p:nvSpPr>
          <p:cNvPr id="7" name="Rectangle 5"/>
          <p:cNvSpPr>
            <a:spLocks noGrp="1" noChangeArrowheads="1"/>
          </p:cNvSpPr>
          <p:nvPr>
            <p:ph type="sldNum" idx="12"/>
          </p:nvPr>
        </p:nvSpPr>
        <p:spPr>
          <a:xfrm>
            <a:off x="612648" y="6356350"/>
            <a:ext cx="1981200" cy="365760"/>
          </a:xfrm>
          <a:prstGeom prst="rect">
            <a:avLst/>
          </a:prstGeom>
          <a:ln/>
        </p:spPr>
        <p:txBody>
          <a:bodyPr/>
          <a:lstStyle>
            <a:lvl1pPr>
              <a:defRPr/>
            </a:lvl1pPr>
          </a:lstStyle>
          <a:p>
            <a:fld id="{D165E9B0-7DA8-466E-963D-86F25D5E43BA}" type="slidenum">
              <a:rPr lang="en-GB"/>
              <a:pPr/>
              <a:t>‹#›</a:t>
            </a:fld>
            <a:endParaRPr lang="en-GB"/>
          </a:p>
        </p:txBody>
      </p:sp>
    </p:spTree>
    <p:extLst>
      <p:ext uri="{BB962C8B-B14F-4D97-AF65-F5344CB8AC3E}">
        <p14:creationId xmlns:p14="http://schemas.microsoft.com/office/powerpoint/2010/main" val="3593930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2-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4C8BBF1-ED0C-4FDC-8CBF-87E116DB62D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2932"/>
            <a:ext cx="9144000" cy="4450080"/>
          </a:xfrm>
          <a:prstGeom prst="rect">
            <a:avLst/>
          </a:prstGeom>
        </p:spPr>
      </p:pic>
      <p:pic>
        <p:nvPicPr>
          <p:cNvPr id="3" name="Picture 2">
            <a:extLst>
              <a:ext uri="{FF2B5EF4-FFF2-40B4-BE49-F238E27FC236}">
                <a16:creationId xmlns:a16="http://schemas.microsoft.com/office/drawing/2014/main" id="{A42A51B6-DA54-461C-A0D4-5E70967DDB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295525"/>
            <a:ext cx="9144000" cy="4572000"/>
          </a:xfrm>
          <a:prstGeom prst="rect">
            <a:avLst/>
          </a:prstGeom>
        </p:spPr>
      </p:pic>
      <p:sp>
        <p:nvSpPr>
          <p:cNvPr id="4" name="Text Placeholder 3">
            <a:extLst>
              <a:ext uri="{FF2B5EF4-FFF2-40B4-BE49-F238E27FC236}">
                <a16:creationId xmlns:a16="http://schemas.microsoft.com/office/drawing/2014/main" id="{9A15986C-BFC1-4196-B644-EC42C96AEF6C}"/>
              </a:ext>
            </a:extLst>
          </p:cNvPr>
          <p:cNvSpPr>
            <a:spLocks noGrp="1"/>
          </p:cNvSpPr>
          <p:nvPr>
            <p:ph type="body" sz="quarter" idx="10" hasCustomPrompt="1"/>
          </p:nvPr>
        </p:nvSpPr>
        <p:spPr>
          <a:xfrm>
            <a:off x="675786" y="4924260"/>
            <a:ext cx="7820514" cy="905040"/>
          </a:xfrm>
          <a:prstGeom prst="rect">
            <a:avLst/>
          </a:prstGeom>
        </p:spPr>
        <p:txBody>
          <a:bodyPr/>
          <a:lstStyle>
            <a:lvl1pPr marL="0" indent="0">
              <a:lnSpc>
                <a:spcPct val="100000"/>
              </a:lnSpc>
              <a:spcBef>
                <a:spcPts val="0"/>
              </a:spcBef>
              <a:buNone/>
              <a:defRPr sz="3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Title of presentation goes here</a:t>
            </a:r>
          </a:p>
          <a:p>
            <a:pPr lvl="0"/>
            <a:r>
              <a:rPr lang="en-US" dirty="0"/>
              <a:t>and may continue to second line</a:t>
            </a:r>
            <a:endParaRPr lang="x-none" dirty="0"/>
          </a:p>
        </p:txBody>
      </p:sp>
      <p:sp>
        <p:nvSpPr>
          <p:cNvPr id="6" name="Text Placeholder 5">
            <a:extLst>
              <a:ext uri="{FF2B5EF4-FFF2-40B4-BE49-F238E27FC236}">
                <a16:creationId xmlns:a16="http://schemas.microsoft.com/office/drawing/2014/main" id="{824625EF-0A73-4270-B55F-E146865307A3}"/>
              </a:ext>
            </a:extLst>
          </p:cNvPr>
          <p:cNvSpPr>
            <a:spLocks noGrp="1"/>
          </p:cNvSpPr>
          <p:nvPr>
            <p:ph type="body" sz="quarter" idx="11" hasCustomPrompt="1"/>
          </p:nvPr>
        </p:nvSpPr>
        <p:spPr>
          <a:xfrm>
            <a:off x="675786" y="5998190"/>
            <a:ext cx="7820514" cy="318221"/>
          </a:xfrm>
          <a:prstGeom prst="rect">
            <a:avLst/>
          </a:prstGeom>
        </p:spPr>
        <p:txBody>
          <a:bodyPr/>
          <a:lstStyle>
            <a:lvl1pPr marL="0" indent="0">
              <a:lnSpc>
                <a:spcPct val="100000"/>
              </a:lnSpc>
              <a:spcBef>
                <a:spcPts val="0"/>
              </a:spcBef>
              <a:buNone/>
              <a:defRPr sz="1300" b="1">
                <a:solidFill>
                  <a:schemeClr val="bg1"/>
                </a:solidFill>
              </a:defRPr>
            </a:lvl1pPr>
          </a:lstStyle>
          <a:p>
            <a:pPr lvl="0"/>
            <a:r>
              <a:rPr lang="en-US" dirty="0"/>
              <a:t>March 23, 2020|Name of presenter, Title, Department</a:t>
            </a:r>
            <a:endParaRPr lang="x-none" dirty="0"/>
          </a:p>
        </p:txBody>
      </p:sp>
    </p:spTree>
    <p:extLst>
      <p:ext uri="{BB962C8B-B14F-4D97-AF65-F5344CB8AC3E}">
        <p14:creationId xmlns:p14="http://schemas.microsoft.com/office/powerpoint/2010/main" val="3093018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2-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4C8BBF1-ED0C-4FDC-8CBF-87E116DB62D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4075"/>
            <a:ext cx="9144000" cy="4547616"/>
          </a:xfrm>
          <a:prstGeom prst="rect">
            <a:avLst/>
          </a:prstGeom>
        </p:spPr>
      </p:pic>
      <p:pic>
        <p:nvPicPr>
          <p:cNvPr id="3" name="Picture 2">
            <a:extLst>
              <a:ext uri="{FF2B5EF4-FFF2-40B4-BE49-F238E27FC236}">
                <a16:creationId xmlns:a16="http://schemas.microsoft.com/office/drawing/2014/main" id="{A42A51B6-DA54-461C-A0D4-5E70967DDB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295525"/>
            <a:ext cx="9144000" cy="4572000"/>
          </a:xfrm>
          <a:prstGeom prst="rect">
            <a:avLst/>
          </a:prstGeom>
        </p:spPr>
      </p:pic>
      <p:sp>
        <p:nvSpPr>
          <p:cNvPr id="4" name="Text Placeholder 3">
            <a:extLst>
              <a:ext uri="{FF2B5EF4-FFF2-40B4-BE49-F238E27FC236}">
                <a16:creationId xmlns:a16="http://schemas.microsoft.com/office/drawing/2014/main" id="{9A15986C-BFC1-4196-B644-EC42C96AEF6C}"/>
              </a:ext>
            </a:extLst>
          </p:cNvPr>
          <p:cNvSpPr>
            <a:spLocks noGrp="1"/>
          </p:cNvSpPr>
          <p:nvPr>
            <p:ph type="body" sz="quarter" idx="10" hasCustomPrompt="1"/>
          </p:nvPr>
        </p:nvSpPr>
        <p:spPr>
          <a:xfrm>
            <a:off x="675786" y="4924260"/>
            <a:ext cx="7839564" cy="943140"/>
          </a:xfrm>
          <a:prstGeom prst="rect">
            <a:avLst/>
          </a:prstGeom>
        </p:spPr>
        <p:txBody>
          <a:bodyPr/>
          <a:lstStyle>
            <a:lvl1pPr marL="0" indent="0">
              <a:lnSpc>
                <a:spcPct val="100000"/>
              </a:lnSpc>
              <a:spcBef>
                <a:spcPts val="0"/>
              </a:spcBef>
              <a:buNone/>
              <a:defRPr sz="3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Title of presentation goes here</a:t>
            </a:r>
          </a:p>
          <a:p>
            <a:pPr lvl="0"/>
            <a:r>
              <a:rPr lang="en-US" dirty="0"/>
              <a:t>and may continue to second line</a:t>
            </a:r>
            <a:endParaRPr lang="x-none" dirty="0"/>
          </a:p>
        </p:txBody>
      </p:sp>
      <p:sp>
        <p:nvSpPr>
          <p:cNvPr id="6" name="Text Placeholder 5">
            <a:extLst>
              <a:ext uri="{FF2B5EF4-FFF2-40B4-BE49-F238E27FC236}">
                <a16:creationId xmlns:a16="http://schemas.microsoft.com/office/drawing/2014/main" id="{824625EF-0A73-4270-B55F-E146865307A3}"/>
              </a:ext>
            </a:extLst>
          </p:cNvPr>
          <p:cNvSpPr>
            <a:spLocks noGrp="1"/>
          </p:cNvSpPr>
          <p:nvPr>
            <p:ph type="body" sz="quarter" idx="11" hasCustomPrompt="1"/>
          </p:nvPr>
        </p:nvSpPr>
        <p:spPr>
          <a:xfrm>
            <a:off x="675785" y="5998191"/>
            <a:ext cx="7839564" cy="354984"/>
          </a:xfrm>
          <a:prstGeom prst="rect">
            <a:avLst/>
          </a:prstGeom>
        </p:spPr>
        <p:txBody>
          <a:bodyPr/>
          <a:lstStyle>
            <a:lvl1pPr marL="0" indent="0">
              <a:lnSpc>
                <a:spcPct val="100000"/>
              </a:lnSpc>
              <a:spcBef>
                <a:spcPts val="0"/>
              </a:spcBef>
              <a:buNone/>
              <a:defRPr sz="1300" b="1">
                <a:solidFill>
                  <a:schemeClr val="bg1"/>
                </a:solidFill>
              </a:defRPr>
            </a:lvl1pPr>
          </a:lstStyle>
          <a:p>
            <a:pPr lvl="0"/>
            <a:r>
              <a:rPr lang="en-US" dirty="0"/>
              <a:t>March 23, 2020|Name of presenter, Title, Department</a:t>
            </a:r>
            <a:endParaRPr lang="x-none" dirty="0"/>
          </a:p>
        </p:txBody>
      </p:sp>
    </p:spTree>
    <p:extLst>
      <p:ext uri="{BB962C8B-B14F-4D97-AF65-F5344CB8AC3E}">
        <p14:creationId xmlns:p14="http://schemas.microsoft.com/office/powerpoint/2010/main" val="1932658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2-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4C8BBF1-ED0C-4FDC-8CBF-87E116DB62D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45318"/>
            <a:ext cx="9143999" cy="6857999"/>
          </a:xfrm>
          <a:prstGeom prst="rect">
            <a:avLst/>
          </a:prstGeom>
        </p:spPr>
      </p:pic>
      <p:pic>
        <p:nvPicPr>
          <p:cNvPr id="3" name="Picture 2">
            <a:extLst>
              <a:ext uri="{FF2B5EF4-FFF2-40B4-BE49-F238E27FC236}">
                <a16:creationId xmlns:a16="http://schemas.microsoft.com/office/drawing/2014/main" id="{A42A51B6-DA54-461C-A0D4-5E70967DDB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295525"/>
            <a:ext cx="9144000" cy="4572000"/>
          </a:xfrm>
          <a:prstGeom prst="rect">
            <a:avLst/>
          </a:prstGeom>
        </p:spPr>
      </p:pic>
      <p:sp>
        <p:nvSpPr>
          <p:cNvPr id="4" name="Text Placeholder 3">
            <a:extLst>
              <a:ext uri="{FF2B5EF4-FFF2-40B4-BE49-F238E27FC236}">
                <a16:creationId xmlns:a16="http://schemas.microsoft.com/office/drawing/2014/main" id="{9A15986C-BFC1-4196-B644-EC42C96AEF6C}"/>
              </a:ext>
            </a:extLst>
          </p:cNvPr>
          <p:cNvSpPr>
            <a:spLocks noGrp="1"/>
          </p:cNvSpPr>
          <p:nvPr>
            <p:ph type="body" sz="quarter" idx="10" hasCustomPrompt="1"/>
          </p:nvPr>
        </p:nvSpPr>
        <p:spPr>
          <a:xfrm>
            <a:off x="675786" y="4924260"/>
            <a:ext cx="7830039" cy="924090"/>
          </a:xfrm>
          <a:prstGeom prst="rect">
            <a:avLst/>
          </a:prstGeom>
        </p:spPr>
        <p:txBody>
          <a:bodyPr/>
          <a:lstStyle>
            <a:lvl1pPr marL="0" indent="0">
              <a:lnSpc>
                <a:spcPct val="100000"/>
              </a:lnSpc>
              <a:spcBef>
                <a:spcPts val="0"/>
              </a:spcBef>
              <a:buNone/>
              <a:defRPr sz="3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Title of presentation goes here</a:t>
            </a:r>
          </a:p>
          <a:p>
            <a:pPr lvl="0"/>
            <a:r>
              <a:rPr lang="en-US" dirty="0"/>
              <a:t>and may continue to second line</a:t>
            </a:r>
            <a:endParaRPr lang="x-none" dirty="0"/>
          </a:p>
        </p:txBody>
      </p:sp>
      <p:sp>
        <p:nvSpPr>
          <p:cNvPr id="6" name="Text Placeholder 5">
            <a:extLst>
              <a:ext uri="{FF2B5EF4-FFF2-40B4-BE49-F238E27FC236}">
                <a16:creationId xmlns:a16="http://schemas.microsoft.com/office/drawing/2014/main" id="{824625EF-0A73-4270-B55F-E146865307A3}"/>
              </a:ext>
            </a:extLst>
          </p:cNvPr>
          <p:cNvSpPr>
            <a:spLocks noGrp="1"/>
          </p:cNvSpPr>
          <p:nvPr>
            <p:ph type="body" sz="quarter" idx="11" hasCustomPrompt="1"/>
          </p:nvPr>
        </p:nvSpPr>
        <p:spPr>
          <a:xfrm>
            <a:off x="675786" y="5998190"/>
            <a:ext cx="7830040" cy="250209"/>
          </a:xfrm>
          <a:prstGeom prst="rect">
            <a:avLst/>
          </a:prstGeom>
        </p:spPr>
        <p:txBody>
          <a:bodyPr/>
          <a:lstStyle>
            <a:lvl1pPr marL="0" indent="0">
              <a:lnSpc>
                <a:spcPct val="100000"/>
              </a:lnSpc>
              <a:spcBef>
                <a:spcPts val="0"/>
              </a:spcBef>
              <a:buNone/>
              <a:defRPr sz="1300" b="1">
                <a:solidFill>
                  <a:schemeClr val="bg1"/>
                </a:solidFill>
              </a:defRPr>
            </a:lvl1pPr>
          </a:lstStyle>
          <a:p>
            <a:pPr lvl="0"/>
            <a:r>
              <a:rPr lang="en-US" dirty="0"/>
              <a:t>March 23, 2020|Name of presenter, Title, Department</a:t>
            </a:r>
            <a:endParaRPr lang="x-none" dirty="0"/>
          </a:p>
        </p:txBody>
      </p:sp>
    </p:spTree>
    <p:extLst>
      <p:ext uri="{BB962C8B-B14F-4D97-AF65-F5344CB8AC3E}">
        <p14:creationId xmlns:p14="http://schemas.microsoft.com/office/powerpoint/2010/main" val="1474265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2-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4C8BBF1-ED0C-4FDC-8CBF-87E116DB62D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5312"/>
            <a:ext cx="9144000" cy="4663440"/>
          </a:xfrm>
          <a:prstGeom prst="rect">
            <a:avLst/>
          </a:prstGeom>
        </p:spPr>
      </p:pic>
      <p:pic>
        <p:nvPicPr>
          <p:cNvPr id="3" name="Picture 2">
            <a:extLst>
              <a:ext uri="{FF2B5EF4-FFF2-40B4-BE49-F238E27FC236}">
                <a16:creationId xmlns:a16="http://schemas.microsoft.com/office/drawing/2014/main" id="{A42A51B6-DA54-461C-A0D4-5E70967DDB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295525"/>
            <a:ext cx="9144000" cy="4572000"/>
          </a:xfrm>
          <a:prstGeom prst="rect">
            <a:avLst/>
          </a:prstGeom>
        </p:spPr>
      </p:pic>
      <p:sp>
        <p:nvSpPr>
          <p:cNvPr id="4" name="Text Placeholder 3">
            <a:extLst>
              <a:ext uri="{FF2B5EF4-FFF2-40B4-BE49-F238E27FC236}">
                <a16:creationId xmlns:a16="http://schemas.microsoft.com/office/drawing/2014/main" id="{9A15986C-BFC1-4196-B644-EC42C96AEF6C}"/>
              </a:ext>
            </a:extLst>
          </p:cNvPr>
          <p:cNvSpPr>
            <a:spLocks noGrp="1"/>
          </p:cNvSpPr>
          <p:nvPr>
            <p:ph type="body" sz="quarter" idx="10" hasCustomPrompt="1"/>
          </p:nvPr>
        </p:nvSpPr>
        <p:spPr>
          <a:xfrm>
            <a:off x="675786" y="4924260"/>
            <a:ext cx="7820514" cy="952665"/>
          </a:xfrm>
          <a:prstGeom prst="rect">
            <a:avLst/>
          </a:prstGeom>
        </p:spPr>
        <p:txBody>
          <a:bodyPr/>
          <a:lstStyle>
            <a:lvl1pPr marL="0" indent="0">
              <a:lnSpc>
                <a:spcPct val="100000"/>
              </a:lnSpc>
              <a:spcBef>
                <a:spcPts val="0"/>
              </a:spcBef>
              <a:buNone/>
              <a:defRPr sz="3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Title of presentation goes here</a:t>
            </a:r>
          </a:p>
          <a:p>
            <a:pPr lvl="0"/>
            <a:r>
              <a:rPr lang="en-US" dirty="0"/>
              <a:t>and may continue to second line</a:t>
            </a:r>
            <a:endParaRPr lang="x-none" dirty="0"/>
          </a:p>
        </p:txBody>
      </p:sp>
      <p:sp>
        <p:nvSpPr>
          <p:cNvPr id="6" name="Text Placeholder 5">
            <a:extLst>
              <a:ext uri="{FF2B5EF4-FFF2-40B4-BE49-F238E27FC236}">
                <a16:creationId xmlns:a16="http://schemas.microsoft.com/office/drawing/2014/main" id="{824625EF-0A73-4270-B55F-E146865307A3}"/>
              </a:ext>
            </a:extLst>
          </p:cNvPr>
          <p:cNvSpPr>
            <a:spLocks noGrp="1"/>
          </p:cNvSpPr>
          <p:nvPr>
            <p:ph type="body" sz="quarter" idx="11" hasCustomPrompt="1"/>
          </p:nvPr>
        </p:nvSpPr>
        <p:spPr>
          <a:xfrm>
            <a:off x="675785" y="5998191"/>
            <a:ext cx="7820514" cy="250210"/>
          </a:xfrm>
          <a:prstGeom prst="rect">
            <a:avLst/>
          </a:prstGeom>
        </p:spPr>
        <p:txBody>
          <a:bodyPr/>
          <a:lstStyle>
            <a:lvl1pPr marL="0" indent="0">
              <a:lnSpc>
                <a:spcPct val="100000"/>
              </a:lnSpc>
              <a:spcBef>
                <a:spcPts val="0"/>
              </a:spcBef>
              <a:buNone/>
              <a:defRPr sz="1300" b="1">
                <a:solidFill>
                  <a:schemeClr val="bg1"/>
                </a:solidFill>
              </a:defRPr>
            </a:lvl1pPr>
          </a:lstStyle>
          <a:p>
            <a:pPr lvl="0"/>
            <a:r>
              <a:rPr lang="en-US" dirty="0"/>
              <a:t>March 23, 2020|Name of presenter, Title, Department</a:t>
            </a:r>
            <a:endParaRPr lang="x-none" dirty="0"/>
          </a:p>
        </p:txBody>
      </p:sp>
    </p:spTree>
    <p:extLst>
      <p:ext uri="{BB962C8B-B14F-4D97-AF65-F5344CB8AC3E}">
        <p14:creationId xmlns:p14="http://schemas.microsoft.com/office/powerpoint/2010/main" val="72535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2-5">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4C8BBF1-ED0C-4FDC-8CBF-87E116DB62D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7217"/>
            <a:ext cx="9146681" cy="5122142"/>
          </a:xfrm>
          <a:prstGeom prst="rect">
            <a:avLst/>
          </a:prstGeom>
        </p:spPr>
      </p:pic>
      <p:pic>
        <p:nvPicPr>
          <p:cNvPr id="3" name="Picture 2">
            <a:extLst>
              <a:ext uri="{FF2B5EF4-FFF2-40B4-BE49-F238E27FC236}">
                <a16:creationId xmlns:a16="http://schemas.microsoft.com/office/drawing/2014/main" id="{A42A51B6-DA54-461C-A0D4-5E70967DDB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295525"/>
            <a:ext cx="9144000" cy="4572000"/>
          </a:xfrm>
          <a:prstGeom prst="rect">
            <a:avLst/>
          </a:prstGeom>
        </p:spPr>
      </p:pic>
      <p:sp>
        <p:nvSpPr>
          <p:cNvPr id="4" name="Text Placeholder 3">
            <a:extLst>
              <a:ext uri="{FF2B5EF4-FFF2-40B4-BE49-F238E27FC236}">
                <a16:creationId xmlns:a16="http://schemas.microsoft.com/office/drawing/2014/main" id="{9A15986C-BFC1-4196-B644-EC42C96AEF6C}"/>
              </a:ext>
            </a:extLst>
          </p:cNvPr>
          <p:cNvSpPr>
            <a:spLocks noGrp="1"/>
          </p:cNvSpPr>
          <p:nvPr>
            <p:ph type="body" sz="quarter" idx="10" hasCustomPrompt="1"/>
          </p:nvPr>
        </p:nvSpPr>
        <p:spPr>
          <a:xfrm>
            <a:off x="675786" y="4924260"/>
            <a:ext cx="7820514" cy="971715"/>
          </a:xfrm>
          <a:prstGeom prst="rect">
            <a:avLst/>
          </a:prstGeom>
        </p:spPr>
        <p:txBody>
          <a:bodyPr/>
          <a:lstStyle>
            <a:lvl1pPr marL="0" indent="0">
              <a:lnSpc>
                <a:spcPct val="100000"/>
              </a:lnSpc>
              <a:spcBef>
                <a:spcPts val="0"/>
              </a:spcBef>
              <a:buNone/>
              <a:defRPr sz="3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Title of presentation goes here</a:t>
            </a:r>
          </a:p>
          <a:p>
            <a:pPr lvl="0"/>
            <a:r>
              <a:rPr lang="en-US" dirty="0"/>
              <a:t>and may continue to second line</a:t>
            </a:r>
            <a:endParaRPr lang="x-none" dirty="0"/>
          </a:p>
        </p:txBody>
      </p:sp>
      <p:sp>
        <p:nvSpPr>
          <p:cNvPr id="6" name="Text Placeholder 5">
            <a:extLst>
              <a:ext uri="{FF2B5EF4-FFF2-40B4-BE49-F238E27FC236}">
                <a16:creationId xmlns:a16="http://schemas.microsoft.com/office/drawing/2014/main" id="{824625EF-0A73-4270-B55F-E146865307A3}"/>
              </a:ext>
            </a:extLst>
          </p:cNvPr>
          <p:cNvSpPr>
            <a:spLocks noGrp="1"/>
          </p:cNvSpPr>
          <p:nvPr>
            <p:ph type="body" sz="quarter" idx="11" hasCustomPrompt="1"/>
          </p:nvPr>
        </p:nvSpPr>
        <p:spPr>
          <a:xfrm>
            <a:off x="675785" y="5998190"/>
            <a:ext cx="7820514" cy="307359"/>
          </a:xfrm>
          <a:prstGeom prst="rect">
            <a:avLst/>
          </a:prstGeom>
        </p:spPr>
        <p:txBody>
          <a:bodyPr/>
          <a:lstStyle>
            <a:lvl1pPr marL="0" indent="0">
              <a:lnSpc>
                <a:spcPct val="100000"/>
              </a:lnSpc>
              <a:spcBef>
                <a:spcPts val="0"/>
              </a:spcBef>
              <a:buNone/>
              <a:defRPr sz="1300" b="1">
                <a:solidFill>
                  <a:schemeClr val="bg1"/>
                </a:solidFill>
              </a:defRPr>
            </a:lvl1pPr>
          </a:lstStyle>
          <a:p>
            <a:pPr lvl="0"/>
            <a:r>
              <a:rPr lang="en-US" dirty="0"/>
              <a:t>March 23, 2020|Name of presenter, Title, Department</a:t>
            </a:r>
            <a:endParaRPr lang="x-none" dirty="0"/>
          </a:p>
        </p:txBody>
      </p:sp>
    </p:spTree>
    <p:extLst>
      <p:ext uri="{BB962C8B-B14F-4D97-AF65-F5344CB8AC3E}">
        <p14:creationId xmlns:p14="http://schemas.microsoft.com/office/powerpoint/2010/main" val="2504615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ver 2-5">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5CC8E5-8B28-42ED-8730-45FB0007E95E}"/>
              </a:ext>
            </a:extLst>
          </p:cNvPr>
          <p:cNvSpPr>
            <a:spLocks noGrp="1"/>
          </p:cNvSpPr>
          <p:nvPr>
            <p:ph type="pic" sz="quarter" idx="12"/>
          </p:nvPr>
        </p:nvSpPr>
        <p:spPr>
          <a:xfrm>
            <a:off x="0" y="2276475"/>
            <a:ext cx="9144000" cy="4581525"/>
          </a:xfrm>
          <a:prstGeom prst="rect">
            <a:avLst/>
          </a:prstGeom>
        </p:spPr>
        <p:txBody>
          <a:bodyPr/>
          <a:lstStyle/>
          <a:p>
            <a:r>
              <a:rPr lang="en-US"/>
              <a:t>Click icon to add picture</a:t>
            </a:r>
            <a:endParaRPr lang="x-none"/>
          </a:p>
        </p:txBody>
      </p:sp>
      <p:sp>
        <p:nvSpPr>
          <p:cNvPr id="10" name="Picture Placeholder 9">
            <a:extLst>
              <a:ext uri="{FF2B5EF4-FFF2-40B4-BE49-F238E27FC236}">
                <a16:creationId xmlns:a16="http://schemas.microsoft.com/office/drawing/2014/main" id="{41E73BAB-5E65-4349-B251-20541C52D92F}"/>
              </a:ext>
            </a:extLst>
          </p:cNvPr>
          <p:cNvSpPr>
            <a:spLocks noGrp="1"/>
          </p:cNvSpPr>
          <p:nvPr>
            <p:ph type="pic" sz="quarter" idx="13"/>
          </p:nvPr>
        </p:nvSpPr>
        <p:spPr>
          <a:xfrm>
            <a:off x="0" y="-311150"/>
            <a:ext cx="9144000" cy="5965825"/>
          </a:xfrm>
          <a:prstGeom prst="rect">
            <a:avLst/>
          </a:prstGeom>
        </p:spPr>
        <p:txBody>
          <a:bodyPr/>
          <a:lstStyle/>
          <a:p>
            <a:r>
              <a:rPr lang="en-US"/>
              <a:t>Click icon to add picture</a:t>
            </a:r>
            <a:endParaRPr lang="x-none"/>
          </a:p>
        </p:txBody>
      </p:sp>
      <p:sp>
        <p:nvSpPr>
          <p:cNvPr id="6" name="Text Placeholder 5">
            <a:extLst>
              <a:ext uri="{FF2B5EF4-FFF2-40B4-BE49-F238E27FC236}">
                <a16:creationId xmlns:a16="http://schemas.microsoft.com/office/drawing/2014/main" id="{58FCE35B-2873-4D16-BFA5-CFD9BE4E8818}"/>
              </a:ext>
            </a:extLst>
          </p:cNvPr>
          <p:cNvSpPr>
            <a:spLocks noGrp="1"/>
          </p:cNvSpPr>
          <p:nvPr>
            <p:ph type="body" sz="quarter" idx="11" hasCustomPrompt="1"/>
          </p:nvPr>
        </p:nvSpPr>
        <p:spPr>
          <a:xfrm>
            <a:off x="675785" y="5998191"/>
            <a:ext cx="7830039" cy="297834"/>
          </a:xfrm>
          <a:prstGeom prst="rect">
            <a:avLst/>
          </a:prstGeom>
        </p:spPr>
        <p:txBody>
          <a:bodyPr/>
          <a:lstStyle>
            <a:lvl1pPr marL="0" indent="0">
              <a:lnSpc>
                <a:spcPct val="100000"/>
              </a:lnSpc>
              <a:spcBef>
                <a:spcPts val="0"/>
              </a:spcBef>
              <a:buNone/>
              <a:defRPr sz="1300" b="1">
                <a:solidFill>
                  <a:schemeClr val="bg1"/>
                </a:solidFill>
              </a:defRPr>
            </a:lvl1pPr>
          </a:lstStyle>
          <a:p>
            <a:pPr lvl="0"/>
            <a:r>
              <a:rPr lang="en-US" dirty="0"/>
              <a:t>March 23, 2020|Name of presenter, Title, Department</a:t>
            </a:r>
            <a:endParaRPr lang="x-none" dirty="0"/>
          </a:p>
        </p:txBody>
      </p:sp>
      <p:sp>
        <p:nvSpPr>
          <p:cNvPr id="7" name="Text Placeholder 3">
            <a:extLst>
              <a:ext uri="{FF2B5EF4-FFF2-40B4-BE49-F238E27FC236}">
                <a16:creationId xmlns:a16="http://schemas.microsoft.com/office/drawing/2014/main" id="{905373C9-B35D-44F2-A7F7-E6E37241735C}"/>
              </a:ext>
            </a:extLst>
          </p:cNvPr>
          <p:cNvSpPr>
            <a:spLocks noGrp="1"/>
          </p:cNvSpPr>
          <p:nvPr>
            <p:ph type="body" sz="quarter" idx="10" hasCustomPrompt="1"/>
          </p:nvPr>
        </p:nvSpPr>
        <p:spPr>
          <a:xfrm>
            <a:off x="675786" y="4924260"/>
            <a:ext cx="7830039" cy="924090"/>
          </a:xfrm>
          <a:prstGeom prst="rect">
            <a:avLst/>
          </a:prstGeom>
        </p:spPr>
        <p:txBody>
          <a:bodyPr/>
          <a:lstStyle>
            <a:lvl1pPr marL="0" indent="0">
              <a:lnSpc>
                <a:spcPct val="100000"/>
              </a:lnSpc>
              <a:spcBef>
                <a:spcPts val="0"/>
              </a:spcBef>
              <a:buNone/>
              <a:defRPr sz="3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Title of presentation goes here</a:t>
            </a:r>
          </a:p>
          <a:p>
            <a:pPr lvl="0"/>
            <a:r>
              <a:rPr lang="en-US" dirty="0"/>
              <a:t>and may continue to second line</a:t>
            </a:r>
            <a:endParaRPr lang="x-none" dirty="0"/>
          </a:p>
        </p:txBody>
      </p:sp>
    </p:spTree>
    <p:extLst>
      <p:ext uri="{BB962C8B-B14F-4D97-AF65-F5344CB8AC3E}">
        <p14:creationId xmlns:p14="http://schemas.microsoft.com/office/powerpoint/2010/main" val="167442630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9422802"/>
      </p:ext>
    </p:extLst>
  </p:cSld>
  <p:clrMap bg1="lt1" tx1="dk1" bg2="lt2" tx2="dk2" accent1="accent1" accent2="accent2" accent3="accent3" accent4="accent4" accent5="accent5" accent6="accent6" hlink="hlink" folHlink="folHlink"/>
  <p:sldLayoutIdLst>
    <p:sldLayoutId id="2147483649" r:id="rId1"/>
    <p:sldLayoutId id="2147483676" r:id="rId2"/>
    <p:sldLayoutId id="2147483650" r:id="rId3"/>
    <p:sldLayoutId id="2147483683" r:id="rId4"/>
    <p:sldLayoutId id="2147483682" r:id="rId5"/>
    <p:sldLayoutId id="2147483681" r:id="rId6"/>
    <p:sldLayoutId id="2147483680" r:id="rId7"/>
    <p:sldLayoutId id="2147483679" r:id="rId8"/>
    <p:sldLayoutId id="2147483678" r:id="rId9"/>
    <p:sldLayoutId id="2147483651" r:id="rId10"/>
    <p:sldLayoutId id="2147483652" r:id="rId11"/>
    <p:sldLayoutId id="2147483668" r:id="rId12"/>
    <p:sldLayoutId id="2147483667" r:id="rId13"/>
    <p:sldLayoutId id="2147483666" r:id="rId14"/>
    <p:sldLayoutId id="2147483665" r:id="rId15"/>
    <p:sldLayoutId id="2147483677" r:id="rId16"/>
    <p:sldLayoutId id="2147483653" r:id="rId17"/>
    <p:sldLayoutId id="2147483654" r:id="rId18"/>
    <p:sldLayoutId id="2147483671" r:id="rId19"/>
    <p:sldLayoutId id="2147483684" r:id="rId20"/>
    <p:sldLayoutId id="2147483656" r:id="rId21"/>
    <p:sldLayoutId id="2147483685" r:id="rId22"/>
    <p:sldLayoutId id="2147483672" r:id="rId23"/>
    <p:sldLayoutId id="2147483673" r:id="rId24"/>
    <p:sldLayoutId id="2147483674" r:id="rId25"/>
    <p:sldLayoutId id="2147483687" r:id="rId26"/>
    <p:sldLayoutId id="2147483689" r:id="rId27"/>
    <p:sldLayoutId id="2147483690" r:id="rId28"/>
    <p:sldLayoutId id="2147483691" r:id="rId29"/>
    <p:sldLayoutId id="2147483692" r:id="rId30"/>
    <p:sldLayoutId id="2147483693" r:id="rId31"/>
    <p:sldLayoutId id="2147483694" r:id="rId32"/>
    <p:sldLayoutId id="2147483695" r:id="rId33"/>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x-none"/>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6.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6.xml"/><Relationship Id="rId4" Type="http://schemas.openxmlformats.org/officeDocument/2006/relationships/image" Target="../media/image30.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26.xml"/><Relationship Id="rId5" Type="http://schemas.openxmlformats.org/officeDocument/2006/relationships/image" Target="../media/image52.jpeg"/><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Dzt0NzFRiUTCGM&amp;tbnid=PVmbERkMzflzvM:&amp;ved=0CAUQjRw&amp;url=http://emilytam.com/devpath_4_5_lissencephaly.html&amp;ei=FU3tUsy5LInTqgGu24Bo&amp;bvm=bv.60444564,d.aWc&amp;psig=AFQjCNFJI1TlsrjrlnGriJfa9qXUVvydsg&amp;ust=1391369139496999" TargetMode="External"/><Relationship Id="rId2" Type="http://schemas.openxmlformats.org/officeDocument/2006/relationships/notesSlide" Target="../notesSlides/notesSlide16.xml"/><Relationship Id="rId1" Type="http://schemas.openxmlformats.org/officeDocument/2006/relationships/slideLayout" Target="../slideLayouts/slideLayout26.xml"/><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26.xml"/><Relationship Id="rId4" Type="http://schemas.openxmlformats.org/officeDocument/2006/relationships/image" Target="../media/image56.emf"/></Relationships>
</file>

<file path=ppt/slides/_rels/slide35.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26.xml"/><Relationship Id="rId4" Type="http://schemas.openxmlformats.org/officeDocument/2006/relationships/image" Target="../media/image59.emf"/></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6.png"/><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7.png"/><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E7xJHX6qHos7gM&amp;tbnid=UB5AWYS9Q0rWsM:&amp;ved=0CAUQjRw&amp;url=http://emedicine.medscape.com/article/951002-treatment&amp;ei=D4jwUrS8FsjNsASos4C4BA&amp;bvm=bv.60444564,d.aWc&amp;psig=AFQjCNE-UTge8PK64pnmrCLQH7AeCr2Mfg&amp;ust=1391581484937322" TargetMode="External"/><Relationship Id="rId7" Type="http://schemas.openxmlformats.org/officeDocument/2006/relationships/image" Target="../media/image76.jpeg"/><Relationship Id="rId2" Type="http://schemas.openxmlformats.org/officeDocument/2006/relationships/hyperlink" Target="http://www.google.com/url?sa=i&amp;rct=j&amp;q=&amp;esrc=s&amp;frm=1&amp;source=images&amp;cd=&amp;cad=rja&amp;docid=n60FD4DKHV4GNM&amp;tbnid=c8nnqShOdRLIPM:&amp;ved=0CAUQjRw&amp;url=http://www.nejm.org/doi/full/10.1056/NEJMicm1005598&amp;ei=2YfwUvWkO7OtsATb1YGIBA&amp;bvm=bv.60444564,d.aWc&amp;psig=AFQjCNE-UTge8PK64pnmrCLQH7AeCr2Mfg&amp;ust=1391581484937322" TargetMode="External"/><Relationship Id="rId1" Type="http://schemas.openxmlformats.org/officeDocument/2006/relationships/slideLayout" Target="../slideLayouts/slideLayout26.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4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8.xml"/><Relationship Id="rId1" Type="http://schemas.openxmlformats.org/officeDocument/2006/relationships/slideLayout" Target="../slideLayouts/slideLayout26.xml"/><Relationship Id="rId4" Type="http://schemas.openxmlformats.org/officeDocument/2006/relationships/image" Target="../media/image85.png"/></Relationships>
</file>

<file path=ppt/slides/_rels/slide5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22.xml"/><Relationship Id="rId1" Type="http://schemas.openxmlformats.org/officeDocument/2006/relationships/slideLayout" Target="../slideLayouts/slideLayout26.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5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8" Type="http://schemas.openxmlformats.org/officeDocument/2006/relationships/hyperlink" Target="https://www.epilepsydiagnosis.org/aetiology/antibody-mediated-overview.html#celiac" TargetMode="External"/><Relationship Id="rId3" Type="http://schemas.openxmlformats.org/officeDocument/2006/relationships/hyperlink" Target="https://www.epilepsydiagnosis.org/aetiology/antibody-mediated-overview.html#voltage-gated" TargetMode="External"/><Relationship Id="rId7" Type="http://schemas.openxmlformats.org/officeDocument/2006/relationships/hyperlink" Target="https://www.epilepsydiagnosis.org/aetiology/antibody-mediated-overview.html#steroid-responsive" TargetMode="External"/><Relationship Id="rId2" Type="http://schemas.openxmlformats.org/officeDocument/2006/relationships/hyperlink" Target="https://www.epilepsydiagnosis.org/aetiology/antibody-mediated-overview.html#anti-nmda" TargetMode="External"/><Relationship Id="rId1" Type="http://schemas.openxmlformats.org/officeDocument/2006/relationships/slideLayout" Target="../slideLayouts/slideLayout26.xml"/><Relationship Id="rId6" Type="http://schemas.openxmlformats.org/officeDocument/2006/relationships/hyperlink" Target="https://www.epilepsydiagnosis.org/aetiology/antibody-mediated-overview.html#ampa" TargetMode="External"/><Relationship Id="rId5" Type="http://schemas.openxmlformats.org/officeDocument/2006/relationships/hyperlink" Target="https://www.epilepsydiagnosis.org/aetiology/antibody-mediated-overview.html#gabab" TargetMode="External"/><Relationship Id="rId4" Type="http://schemas.openxmlformats.org/officeDocument/2006/relationships/hyperlink" Target="https://www.epilepsydiagnosis.org/aetiology/antibody-mediated-overview.html#gad65"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4.xml"/><Relationship Id="rId1" Type="http://schemas.openxmlformats.org/officeDocument/2006/relationships/slideLayout" Target="../slideLayouts/slideLayout28.xml"/><Relationship Id="rId4" Type="http://schemas.openxmlformats.org/officeDocument/2006/relationships/image" Target="../media/image99.png"/></Relationships>
</file>

<file path=ppt/slides/_rels/slide6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28.xml"/></Relationships>
</file>

<file path=ppt/slides/_rels/slide6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5.xml"/><Relationship Id="rId1" Type="http://schemas.openxmlformats.org/officeDocument/2006/relationships/slideLayout" Target="../slideLayouts/slideLayout33.xml"/><Relationship Id="rId6" Type="http://schemas.openxmlformats.org/officeDocument/2006/relationships/hyperlink" Target="http://onlinelibrary.wiley.com/doi/10.1002/ana.22307/full" TargetMode="External"/><Relationship Id="rId5" Type="http://schemas.openxmlformats.org/officeDocument/2006/relationships/hyperlink" Target="http://onlinelibrary.wiley.com/doi/10.1002/ana.v69.5/issuetoc" TargetMode="External"/><Relationship Id="rId4" Type="http://schemas.openxmlformats.org/officeDocument/2006/relationships/image" Target="../media/image10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6.xml"/></Relationships>
</file>

<file path=ppt/slides/_rels/slide7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8.xml"/></Relationships>
</file>

<file path=ppt/slides/_rels/slide7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6.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6.xml"/></Relationships>
</file>

<file path=ppt/slides/_rels/slide8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29.xml"/><Relationship Id="rId1" Type="http://schemas.openxmlformats.org/officeDocument/2006/relationships/slideLayout" Target="../slideLayouts/slideLayout26.xml"/><Relationship Id="rId4" Type="http://schemas.openxmlformats.org/officeDocument/2006/relationships/image" Target="../media/image112.png"/></Relationships>
</file>

<file path=ppt/slides/_rels/slide8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6.xml"/></Relationships>
</file>

<file path=ppt/slides/_rels/slide8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8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6.xml"/></Relationships>
</file>

<file path=ppt/slides/_rels/slide8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6.xml"/></Relationships>
</file>

<file path=ppt/slides/_rels/slide8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6.xml"/><Relationship Id="rId4" Type="http://schemas.openxmlformats.org/officeDocument/2006/relationships/image" Target="../media/image117.png"/></Relationships>
</file>

<file path=ppt/slides/_rels/slide8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4">
            <a:extLst>
              <a:ext uri="{FF2B5EF4-FFF2-40B4-BE49-F238E27FC236}">
                <a16:creationId xmlns:a16="http://schemas.microsoft.com/office/drawing/2014/main" id="{580E6107-5E19-48E5-AF83-4145C41D5662}"/>
              </a:ext>
            </a:extLst>
          </p:cNvPr>
          <p:cNvSpPr txBox="1">
            <a:spLocks noChangeArrowheads="1"/>
          </p:cNvSpPr>
          <p:nvPr/>
        </p:nvSpPr>
        <p:spPr bwMode="auto">
          <a:xfrm>
            <a:off x="457200" y="2971801"/>
            <a:ext cx="8382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Tahoma" panose="020B0604030504040204" pitchFamily="34" charset="0"/>
              </a:defRPr>
            </a:lvl1pPr>
            <a:lvl2pPr marL="742950" indent="-285750" defTabSz="912813">
              <a:defRPr>
                <a:solidFill>
                  <a:schemeClr val="tx1"/>
                </a:solidFill>
                <a:latin typeface="Tahoma" panose="020B0604030504040204" pitchFamily="34" charset="0"/>
              </a:defRPr>
            </a:lvl2pPr>
            <a:lvl3pPr marL="1143000" indent="-228600" defTabSz="912813">
              <a:defRPr>
                <a:solidFill>
                  <a:schemeClr val="tx1"/>
                </a:solidFill>
                <a:latin typeface="Tahoma" panose="020B0604030504040204" pitchFamily="34" charset="0"/>
              </a:defRPr>
            </a:lvl3pPr>
            <a:lvl4pPr marL="1600200" indent="-228600" defTabSz="912813">
              <a:defRPr>
                <a:solidFill>
                  <a:schemeClr val="tx1"/>
                </a:solidFill>
                <a:latin typeface="Tahoma" panose="020B0604030504040204" pitchFamily="34" charset="0"/>
              </a:defRPr>
            </a:lvl4pPr>
            <a:lvl5pPr marL="2057400" indent="-228600" defTabSz="912813">
              <a:defRPr>
                <a:solidFill>
                  <a:schemeClr val="tx1"/>
                </a:solidFill>
                <a:latin typeface="Tahoma" panose="020B0604030504040204" pitchFamily="34" charset="0"/>
              </a:defRPr>
            </a:lvl5pPr>
            <a:lvl6pPr marL="2514600" indent="-228600" defTabSz="912813" eaLnBrk="0" fontAlgn="base" hangingPunct="0">
              <a:spcBef>
                <a:spcPct val="0"/>
              </a:spcBef>
              <a:spcAft>
                <a:spcPct val="0"/>
              </a:spcAft>
              <a:defRPr>
                <a:solidFill>
                  <a:schemeClr val="tx1"/>
                </a:solidFill>
                <a:latin typeface="Tahoma" panose="020B0604030504040204" pitchFamily="34" charset="0"/>
              </a:defRPr>
            </a:lvl6pPr>
            <a:lvl7pPr marL="2971800" indent="-228600" defTabSz="912813" eaLnBrk="0" fontAlgn="base" hangingPunct="0">
              <a:spcBef>
                <a:spcPct val="0"/>
              </a:spcBef>
              <a:spcAft>
                <a:spcPct val="0"/>
              </a:spcAft>
              <a:defRPr>
                <a:solidFill>
                  <a:schemeClr val="tx1"/>
                </a:solidFill>
                <a:latin typeface="Tahoma" panose="020B0604030504040204" pitchFamily="34" charset="0"/>
              </a:defRPr>
            </a:lvl7pPr>
            <a:lvl8pPr marL="3429000" indent="-228600" defTabSz="912813" eaLnBrk="0" fontAlgn="base" hangingPunct="0">
              <a:spcBef>
                <a:spcPct val="0"/>
              </a:spcBef>
              <a:spcAft>
                <a:spcPct val="0"/>
              </a:spcAft>
              <a:defRPr>
                <a:solidFill>
                  <a:schemeClr val="tx1"/>
                </a:solidFill>
                <a:latin typeface="Tahoma" panose="020B0604030504040204" pitchFamily="34" charset="0"/>
              </a:defRPr>
            </a:lvl8pPr>
            <a:lvl9pPr marL="3886200" indent="-228600" defTabSz="912813" eaLnBrk="0" fontAlgn="base" hangingPunct="0">
              <a:spcBef>
                <a:spcPct val="0"/>
              </a:spcBef>
              <a:spcAft>
                <a:spcPct val="0"/>
              </a:spcAft>
              <a:defRPr>
                <a:solidFill>
                  <a:schemeClr val="tx1"/>
                </a:solidFill>
                <a:latin typeface="Tahoma" panose="020B0604030504040204" pitchFamily="34" charset="0"/>
              </a:defRPr>
            </a:lvl9pPr>
          </a:lstStyle>
          <a:p>
            <a:pPr algn="ctr" defTabSz="912791" fontAlgn="base">
              <a:spcBef>
                <a:spcPct val="0"/>
              </a:spcBef>
              <a:spcAft>
                <a:spcPct val="0"/>
              </a:spcAft>
            </a:pPr>
            <a:r>
              <a:rPr lang="en-US" altLang="en-US" sz="2100" b="1" dirty="0">
                <a:latin typeface="Century Gothic" panose="020B0502020202020204" pitchFamily="34" charset="0"/>
                <a:ea typeface="Aharoni" panose="020B0604020202020204" pitchFamily="2" charset="-79"/>
                <a:cs typeface="Aharoni" panose="020B0604020202020204" pitchFamily="2" charset="-79"/>
              </a:rPr>
              <a:t>LESS AGE-SPECIFIC RELATIONSHIP, EPILEPSIES ATTRIBUTED TO AND ORGANIZED BY STRUCTURAL-METABOLIC CAUSES, AND DISTINCTIVE CONSTELLATIONS</a:t>
            </a:r>
            <a:endParaRPr lang="x-none" sz="2400" dirty="0"/>
          </a:p>
          <a:p>
            <a:pPr algn="ctr" defTabSz="912791" fontAlgn="base">
              <a:spcBef>
                <a:spcPct val="0"/>
              </a:spcBef>
              <a:spcAft>
                <a:spcPct val="0"/>
              </a:spcAft>
            </a:pPr>
            <a:endParaRPr lang="en-US" altLang="en-US" sz="2100" b="1" dirty="0">
              <a:solidFill>
                <a:srgbClr val="660066"/>
              </a:solidFill>
              <a:latin typeface="Century Gothic" panose="020B0502020202020204" pitchFamily="34" charset="0"/>
              <a:ea typeface="Aharoni" panose="020B0604020202020204" pitchFamily="2" charset="-79"/>
              <a:cs typeface="Aharoni" panose="020B0604020202020204" pitchFamily="2" charset="-79"/>
            </a:endParaRPr>
          </a:p>
        </p:txBody>
      </p:sp>
      <p:sp>
        <p:nvSpPr>
          <p:cNvPr id="2" name="TextBox 1">
            <a:extLst>
              <a:ext uri="{FF2B5EF4-FFF2-40B4-BE49-F238E27FC236}">
                <a16:creationId xmlns:a16="http://schemas.microsoft.com/office/drawing/2014/main" id="{198159A1-8D07-4E59-B5D9-C31027B6572F}"/>
              </a:ext>
            </a:extLst>
          </p:cNvPr>
          <p:cNvSpPr txBox="1"/>
          <p:nvPr/>
        </p:nvSpPr>
        <p:spPr>
          <a:xfrm>
            <a:off x="1064419" y="4742008"/>
            <a:ext cx="7167563" cy="784830"/>
          </a:xfrm>
          <a:prstGeom prst="rect">
            <a:avLst/>
          </a:prstGeom>
          <a:noFill/>
        </p:spPr>
        <p:txBody>
          <a:bodyPr>
            <a:spAutoFit/>
          </a:bodyPr>
          <a:lstStyle/>
          <a:p>
            <a:pPr algn="ctr" defTabSz="913210" fontAlgn="base">
              <a:spcBef>
                <a:spcPct val="0"/>
              </a:spcBef>
              <a:spcAft>
                <a:spcPct val="0"/>
              </a:spcAft>
              <a:defRPr/>
            </a:pPr>
            <a:r>
              <a:rPr lang="en-US" altLang="en-US" sz="1500" b="1" dirty="0">
                <a:latin typeface="Century Gothic" panose="020B0502020202020204" pitchFamily="34" charset="0"/>
              </a:rPr>
              <a:t>John M. Schreiber, MD</a:t>
            </a:r>
          </a:p>
          <a:p>
            <a:pPr algn="ctr" defTabSz="913210" fontAlgn="base">
              <a:spcBef>
                <a:spcPct val="0"/>
              </a:spcBef>
              <a:spcAft>
                <a:spcPct val="0"/>
              </a:spcAft>
              <a:defRPr/>
            </a:pPr>
            <a:r>
              <a:rPr lang="en-US" altLang="en-US" sz="1500" b="1" dirty="0">
                <a:latin typeface="Century Gothic" panose="020B0502020202020204" pitchFamily="34" charset="0"/>
              </a:rPr>
              <a:t>Medical Director, EEG</a:t>
            </a:r>
            <a:br>
              <a:rPr lang="en-US" altLang="en-US" sz="1500" b="1" dirty="0">
                <a:latin typeface="Century Gothic" panose="020B0502020202020204" pitchFamily="34" charset="0"/>
              </a:rPr>
            </a:br>
            <a:r>
              <a:rPr lang="en-US" altLang="en-US" sz="1500" b="1" dirty="0">
                <a:latin typeface="Century Gothic" panose="020B0502020202020204" pitchFamily="34" charset="0"/>
              </a:rPr>
              <a:t>Children’s National Health System</a:t>
            </a:r>
          </a:p>
        </p:txBody>
      </p:sp>
      <p:pic>
        <p:nvPicPr>
          <p:cNvPr id="3" name="Picture 2">
            <a:extLst>
              <a:ext uri="{FF2B5EF4-FFF2-40B4-BE49-F238E27FC236}">
                <a16:creationId xmlns:a16="http://schemas.microsoft.com/office/drawing/2014/main" id="{1C3FA1E3-3BCE-4D78-8E70-951072D94AB4}"/>
              </a:ext>
            </a:extLst>
          </p:cNvPr>
          <p:cNvPicPr>
            <a:picLocks noChangeAspect="1"/>
          </p:cNvPicPr>
          <p:nvPr/>
        </p:nvPicPr>
        <p:blipFill>
          <a:blip r:embed="rId3"/>
          <a:stretch>
            <a:fillRect/>
          </a:stretch>
        </p:blipFill>
        <p:spPr>
          <a:xfrm>
            <a:off x="2533650" y="710029"/>
            <a:ext cx="4229100" cy="1638300"/>
          </a:xfrm>
          <a:prstGeom prst="rect">
            <a:avLst/>
          </a:prstGeom>
        </p:spPr>
      </p:pic>
    </p:spTree>
    <p:extLst>
      <p:ext uri="{BB962C8B-B14F-4D97-AF65-F5344CB8AC3E}">
        <p14:creationId xmlns:p14="http://schemas.microsoft.com/office/powerpoint/2010/main" val="26813400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3" name="Picture 3"/>
          <p:cNvPicPr>
            <a:picLocks noGrp="1" noChangeAspect="1" noChangeArrowheads="1"/>
          </p:cNvPicPr>
          <p:nvPr>
            <p:ph idx="1"/>
          </p:nvPr>
        </p:nvPicPr>
        <p:blipFill>
          <a:blip r:embed="rId2"/>
          <a:srcRect/>
          <a:stretch>
            <a:fillRect/>
          </a:stretch>
        </p:blipFill>
        <p:spPr bwMode="auto">
          <a:xfrm>
            <a:off x="685800" y="0"/>
            <a:ext cx="8052693" cy="6858000"/>
          </a:xfrm>
          <a:prstGeom prst="rect">
            <a:avLst/>
          </a:prstGeom>
          <a:noFill/>
          <a:ln w="9525">
            <a:noFill/>
            <a:miter lim="800000"/>
            <a:headEnd/>
            <a:tailEnd/>
          </a:ln>
          <a:effectLst/>
        </p:spPr>
      </p:pic>
    </p:spTree>
    <p:extLst>
      <p:ext uri="{BB962C8B-B14F-4D97-AF65-F5344CB8AC3E}">
        <p14:creationId xmlns:p14="http://schemas.microsoft.com/office/powerpoint/2010/main" val="699070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a:srcRect/>
          <a:stretch>
            <a:fillRect/>
          </a:stretch>
        </p:blipFill>
        <p:spPr bwMode="auto">
          <a:xfrm>
            <a:off x="1" y="1143000"/>
            <a:ext cx="9144000" cy="4580827"/>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a:srcRect/>
          <a:stretch>
            <a:fillRect/>
          </a:stretch>
        </p:blipFill>
        <p:spPr bwMode="auto">
          <a:xfrm>
            <a:off x="6696075" y="6686550"/>
            <a:ext cx="2447925" cy="171450"/>
          </a:xfrm>
          <a:prstGeom prst="rect">
            <a:avLst/>
          </a:prstGeom>
          <a:noFill/>
          <a:ln w="9525">
            <a:noFill/>
            <a:miter lim="800000"/>
            <a:headEnd/>
            <a:tailEnd/>
          </a:ln>
          <a:effectLst/>
        </p:spPr>
      </p:pic>
    </p:spTree>
    <p:extLst>
      <p:ext uri="{BB962C8B-B14F-4D97-AF65-F5344CB8AC3E}">
        <p14:creationId xmlns:p14="http://schemas.microsoft.com/office/powerpoint/2010/main" val="1217699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Reflex epilepsies</a:t>
            </a:r>
          </a:p>
        </p:txBody>
      </p:sp>
      <p:sp>
        <p:nvSpPr>
          <p:cNvPr id="3" name="Content Placeholder 2"/>
          <p:cNvSpPr>
            <a:spLocks noGrp="1"/>
          </p:cNvSpPr>
          <p:nvPr>
            <p:ph idx="1"/>
          </p:nvPr>
        </p:nvSpPr>
        <p:spPr/>
        <p:txBody>
          <a:bodyPr>
            <a:normAutofit/>
          </a:bodyPr>
          <a:lstStyle/>
          <a:p>
            <a:r>
              <a:rPr lang="en-US" dirty="0"/>
              <a:t>Visual/photosensitive</a:t>
            </a:r>
          </a:p>
          <a:p>
            <a:r>
              <a:rPr lang="en-US" dirty="0"/>
              <a:t>Eye closure sensitivity – usually repeated eyelid fluttering (</a:t>
            </a:r>
            <a:r>
              <a:rPr lang="en-US" dirty="0" err="1"/>
              <a:t>ie</a:t>
            </a:r>
            <a:r>
              <a:rPr lang="en-US" dirty="0"/>
              <a:t> </a:t>
            </a:r>
            <a:r>
              <a:rPr lang="en-US" dirty="0" err="1"/>
              <a:t>Jeavons</a:t>
            </a:r>
            <a:r>
              <a:rPr lang="en-US" dirty="0"/>
              <a:t>)</a:t>
            </a:r>
          </a:p>
          <a:p>
            <a:r>
              <a:rPr lang="en-US" dirty="0"/>
              <a:t>Orofacial reflex </a:t>
            </a:r>
            <a:r>
              <a:rPr lang="en-US" dirty="0" err="1"/>
              <a:t>myoclonia</a:t>
            </a:r>
            <a:r>
              <a:rPr lang="en-US" dirty="0"/>
              <a:t> (brought on by reading, talking, eating)</a:t>
            </a:r>
          </a:p>
          <a:p>
            <a:r>
              <a:rPr lang="en-US" dirty="0"/>
              <a:t>Praxis induction – muscle jerks induced by visual motor tasks</a:t>
            </a:r>
          </a:p>
          <a:p>
            <a:r>
              <a:rPr lang="en-US" dirty="0"/>
              <a:t>Hot water (India, Japan)</a:t>
            </a:r>
          </a:p>
          <a:p>
            <a:r>
              <a:rPr lang="en-US" dirty="0" err="1"/>
              <a:t>Musicogenic</a:t>
            </a:r>
            <a:r>
              <a:rPr lang="en-US" dirty="0"/>
              <a:t> epilepsy</a:t>
            </a:r>
          </a:p>
          <a:p>
            <a:r>
              <a:rPr lang="en-US" dirty="0"/>
              <a:t>Tactile</a:t>
            </a:r>
          </a:p>
          <a:p>
            <a:r>
              <a:rPr lang="en-US" dirty="0"/>
              <a:t>Tooth brushing</a:t>
            </a:r>
          </a:p>
          <a:p>
            <a:r>
              <a:rPr lang="en-US" dirty="0"/>
              <a:t>Math</a:t>
            </a:r>
          </a:p>
          <a:p>
            <a:r>
              <a:rPr lang="en-US" dirty="0" err="1"/>
              <a:t>Etc</a:t>
            </a:r>
            <a:r>
              <a:rPr lang="en-US" dirty="0"/>
              <a:t> </a:t>
            </a:r>
          </a:p>
        </p:txBody>
      </p:sp>
      <p:sp>
        <p:nvSpPr>
          <p:cNvPr id="4" name="TextBox 3"/>
          <p:cNvSpPr txBox="1"/>
          <p:nvPr/>
        </p:nvSpPr>
        <p:spPr>
          <a:xfrm>
            <a:off x="4159675" y="6107668"/>
            <a:ext cx="4755725" cy="369332"/>
          </a:xfrm>
          <a:prstGeom prst="rect">
            <a:avLst/>
          </a:prstGeom>
          <a:noFill/>
        </p:spPr>
        <p:txBody>
          <a:bodyPr wrap="none" rtlCol="0">
            <a:spAutoFit/>
          </a:bodyPr>
          <a:lstStyle/>
          <a:p>
            <a:pPr algn="r"/>
            <a:r>
              <a:rPr lang="en-US" dirty="0">
                <a:solidFill>
                  <a:schemeClr val="bg1"/>
                </a:solidFill>
              </a:rPr>
              <a:t>https://www.epilepsy.org.uk/info/reflex-epilepsy</a:t>
            </a:r>
          </a:p>
        </p:txBody>
      </p:sp>
    </p:spTree>
    <p:extLst>
      <p:ext uri="{BB962C8B-B14F-4D97-AF65-F5344CB8AC3E}">
        <p14:creationId xmlns:p14="http://schemas.microsoft.com/office/powerpoint/2010/main" val="3643290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Distinctive Constellations</a:t>
            </a:r>
          </a:p>
        </p:txBody>
      </p:sp>
      <p:sp>
        <p:nvSpPr>
          <p:cNvPr id="3" name="Content Placeholder 2"/>
          <p:cNvSpPr>
            <a:spLocks noGrp="1"/>
          </p:cNvSpPr>
          <p:nvPr>
            <p:ph idx="1"/>
          </p:nvPr>
        </p:nvSpPr>
        <p:spPr/>
        <p:txBody>
          <a:bodyPr>
            <a:normAutofit/>
          </a:bodyPr>
          <a:lstStyle/>
          <a:p>
            <a:r>
              <a:rPr lang="en-US" dirty="0" err="1"/>
              <a:t>Mesial</a:t>
            </a:r>
            <a:r>
              <a:rPr lang="en-US" dirty="0"/>
              <a:t> Temporal Lobe Epilepsy with </a:t>
            </a:r>
            <a:r>
              <a:rPr lang="en-US" dirty="0" err="1"/>
              <a:t>Hippocampal</a:t>
            </a:r>
            <a:r>
              <a:rPr lang="en-US" dirty="0"/>
              <a:t> Sclerosis</a:t>
            </a:r>
          </a:p>
          <a:p>
            <a:r>
              <a:rPr lang="en-US" dirty="0"/>
              <a:t>Rasmussen Syndrome</a:t>
            </a:r>
          </a:p>
          <a:p>
            <a:r>
              <a:rPr lang="en-US" dirty="0" err="1"/>
              <a:t>Gelastic</a:t>
            </a:r>
            <a:r>
              <a:rPr lang="en-US" dirty="0"/>
              <a:t> with hypothalamic </a:t>
            </a:r>
            <a:r>
              <a:rPr lang="en-US" dirty="0" err="1"/>
              <a:t>hamartoma</a:t>
            </a:r>
            <a:endParaRPr lang="en-US" dirty="0"/>
          </a:p>
          <a:p>
            <a:r>
              <a:rPr lang="en-US" dirty="0" err="1"/>
              <a:t>Hemiconvulsion</a:t>
            </a:r>
            <a:r>
              <a:rPr lang="en-US" dirty="0"/>
              <a:t>-hemiplegia epilepsy</a:t>
            </a:r>
          </a:p>
          <a:p>
            <a:r>
              <a:rPr lang="en-US" dirty="0"/>
              <a:t>[Progressive Myoclonic Epilepsies]</a:t>
            </a:r>
          </a:p>
          <a:p>
            <a:r>
              <a:rPr lang="en-US" dirty="0"/>
              <a:t>Other epilepsies that can be classified based on presence of absence of structural or metabolic cause and focal or generalized onset</a:t>
            </a:r>
          </a:p>
        </p:txBody>
      </p:sp>
    </p:spTree>
    <p:extLst>
      <p:ext uri="{BB962C8B-B14F-4D97-AF65-F5344CB8AC3E}">
        <p14:creationId xmlns:p14="http://schemas.microsoft.com/office/powerpoint/2010/main" val="3911490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Hippocampal</a:t>
            </a:r>
            <a:r>
              <a:rPr lang="en-US" dirty="0"/>
              <a:t> Sclerosis</a:t>
            </a:r>
          </a:p>
        </p:txBody>
      </p:sp>
      <p:sp>
        <p:nvSpPr>
          <p:cNvPr id="3" name="Content Placeholder 2"/>
          <p:cNvSpPr>
            <a:spLocks noGrp="1"/>
          </p:cNvSpPr>
          <p:nvPr>
            <p:ph sz="quarter" idx="1"/>
          </p:nvPr>
        </p:nvSpPr>
        <p:spPr/>
        <p:txBody>
          <a:bodyPr>
            <a:normAutofit/>
          </a:bodyPr>
          <a:lstStyle/>
          <a:p>
            <a:r>
              <a:rPr lang="en-US" dirty="0"/>
              <a:t>Neuronal loss in the pyramidal cell layer</a:t>
            </a:r>
          </a:p>
          <a:p>
            <a:pPr lvl="1"/>
            <a:r>
              <a:rPr lang="en-US" dirty="0"/>
              <a:t>Classical HS – neuronal loss primarily involving CA1 &gt; CA4 with relatively preserved </a:t>
            </a:r>
            <a:r>
              <a:rPr lang="en-US" dirty="0" err="1"/>
              <a:t>subiculum</a:t>
            </a:r>
            <a:r>
              <a:rPr lang="en-US" dirty="0"/>
              <a:t> and CA2 and variable loss from CA3</a:t>
            </a:r>
          </a:p>
          <a:p>
            <a:r>
              <a:rPr lang="en-US" dirty="0"/>
              <a:t>Granule cell dispersion</a:t>
            </a:r>
          </a:p>
          <a:p>
            <a:r>
              <a:rPr lang="en-US" dirty="0"/>
              <a:t>Mossy fiber sprouting</a:t>
            </a:r>
          </a:p>
          <a:p>
            <a:r>
              <a:rPr lang="en-US" dirty="0"/>
              <a:t>Chronic </a:t>
            </a:r>
            <a:r>
              <a:rPr lang="en-US" dirty="0" err="1"/>
              <a:t>fibrillary</a:t>
            </a:r>
            <a:r>
              <a:rPr lang="en-US" dirty="0"/>
              <a:t> </a:t>
            </a:r>
            <a:r>
              <a:rPr lang="en-US" dirty="0" err="1"/>
              <a:t>gliosis</a:t>
            </a:r>
            <a:endParaRPr lang="en-US" dirty="0"/>
          </a:p>
          <a:p>
            <a:r>
              <a:rPr lang="en-US" dirty="0"/>
              <a:t>Altered </a:t>
            </a:r>
            <a:r>
              <a:rPr lang="en-US" dirty="0" err="1"/>
              <a:t>interneurons</a:t>
            </a:r>
            <a:endParaRPr lang="en-US" dirty="0"/>
          </a:p>
          <a:p>
            <a:r>
              <a:rPr lang="en-US" dirty="0"/>
              <a:t>“HS Plus”/ MTS</a:t>
            </a:r>
          </a:p>
          <a:p>
            <a:r>
              <a:rPr lang="en-US" dirty="0"/>
              <a:t>“Dual” pathology – FCD </a:t>
            </a:r>
            <a:r>
              <a:rPr lang="en-US" dirty="0" err="1"/>
              <a:t>IIIa</a:t>
            </a:r>
            <a:r>
              <a:rPr lang="en-US" dirty="0"/>
              <a:t>, low-grade tumors (DNETs, </a:t>
            </a:r>
            <a:r>
              <a:rPr lang="en-US" dirty="0" err="1"/>
              <a:t>gangliogliomas</a:t>
            </a:r>
            <a:r>
              <a:rPr lang="en-US" dirty="0"/>
              <a:t>), vascular and cortical malformations</a:t>
            </a:r>
          </a:p>
          <a:p>
            <a:endParaRPr lang="en-US" dirty="0"/>
          </a:p>
        </p:txBody>
      </p:sp>
    </p:spTree>
    <p:extLst>
      <p:ext uri="{BB962C8B-B14F-4D97-AF65-F5344CB8AC3E}">
        <p14:creationId xmlns:p14="http://schemas.microsoft.com/office/powerpoint/2010/main" val="1266864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Histology</a:t>
            </a:r>
          </a:p>
        </p:txBody>
      </p:sp>
      <p:pic>
        <p:nvPicPr>
          <p:cNvPr id="57346" name="Picture 2"/>
          <p:cNvPicPr>
            <a:picLocks noGrp="1" noChangeAspect="1" noChangeArrowheads="1"/>
          </p:cNvPicPr>
          <p:nvPr>
            <p:ph sz="quarter" idx="1"/>
          </p:nvPr>
        </p:nvPicPr>
        <p:blipFill>
          <a:blip r:embed="rId3" cstate="print"/>
          <a:srcRect/>
          <a:stretch>
            <a:fillRect/>
          </a:stretch>
        </p:blipFill>
        <p:spPr bwMode="auto">
          <a:xfrm>
            <a:off x="1600200" y="1752600"/>
            <a:ext cx="5830559" cy="4267200"/>
          </a:xfrm>
          <a:prstGeom prst="rect">
            <a:avLst/>
          </a:prstGeom>
          <a:noFill/>
          <a:ln w="9525">
            <a:noFill/>
            <a:miter lim="800000"/>
            <a:headEnd/>
            <a:tailEnd/>
          </a:ln>
        </p:spPr>
      </p:pic>
      <p:sp>
        <p:nvSpPr>
          <p:cNvPr id="5" name="TextBox 4"/>
          <p:cNvSpPr txBox="1"/>
          <p:nvPr/>
        </p:nvSpPr>
        <p:spPr>
          <a:xfrm>
            <a:off x="3810000" y="6400800"/>
            <a:ext cx="1676400" cy="246221"/>
          </a:xfrm>
          <a:prstGeom prst="rect">
            <a:avLst/>
          </a:prstGeom>
          <a:noFill/>
        </p:spPr>
        <p:txBody>
          <a:bodyPr wrap="square" rtlCol="0">
            <a:spAutoFit/>
          </a:bodyPr>
          <a:lstStyle/>
          <a:p>
            <a:r>
              <a:rPr lang="en-US" sz="1000" dirty="0" err="1"/>
              <a:t>Malmgren</a:t>
            </a:r>
            <a:r>
              <a:rPr lang="en-US" sz="1000" dirty="0"/>
              <a:t> &amp; Thom, 2012</a:t>
            </a:r>
          </a:p>
        </p:txBody>
      </p:sp>
    </p:spTree>
    <p:extLst>
      <p:ext uri="{BB962C8B-B14F-4D97-AF65-F5344CB8AC3E}">
        <p14:creationId xmlns:p14="http://schemas.microsoft.com/office/powerpoint/2010/main" val="3721744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3074" name="Picture 2"/>
          <p:cNvPicPr>
            <a:picLocks noGrp="1" noChangeAspect="1" noChangeArrowheads="1"/>
          </p:cNvPicPr>
          <p:nvPr>
            <p:ph sz="quarter" idx="1"/>
          </p:nvPr>
        </p:nvPicPr>
        <p:blipFill>
          <a:blip r:embed="rId3" cstate="print"/>
          <a:stretch>
            <a:fillRect/>
          </a:stretch>
        </p:blipFill>
        <p:spPr bwMode="auto">
          <a:xfrm>
            <a:off x="1749669" y="1447800"/>
            <a:ext cx="6101862" cy="4572000"/>
          </a:xfrm>
          <a:prstGeom prst="rect">
            <a:avLst/>
          </a:prstGeom>
          <a:noFill/>
          <a:ln w="9525">
            <a:noFill/>
            <a:miter lim="800000"/>
            <a:headEnd/>
            <a:tailEnd/>
          </a:ln>
        </p:spPr>
      </p:pic>
      <p:cxnSp>
        <p:nvCxnSpPr>
          <p:cNvPr id="6" name="Straight Arrow Connector 5"/>
          <p:cNvCxnSpPr/>
          <p:nvPr/>
        </p:nvCxnSpPr>
        <p:spPr>
          <a:xfrm flipV="1">
            <a:off x="2286000" y="4724400"/>
            <a:ext cx="3048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5334000" y="3962400"/>
            <a:ext cx="3810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91317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sz="quarter" idx="1"/>
          </p:nvPr>
        </p:nvPicPr>
        <p:blipFill>
          <a:blip r:embed="rId3" cstate="print"/>
          <a:stretch>
            <a:fillRect/>
          </a:stretch>
        </p:blipFill>
        <p:spPr bwMode="auto">
          <a:xfrm>
            <a:off x="1749669" y="1447800"/>
            <a:ext cx="6101862" cy="4572000"/>
          </a:xfrm>
          <a:prstGeom prst="rect">
            <a:avLst/>
          </a:prstGeom>
          <a:noFill/>
          <a:ln w="9525">
            <a:noFill/>
            <a:miter lim="800000"/>
            <a:headEnd/>
            <a:tailEnd/>
          </a:ln>
        </p:spPr>
      </p:pic>
    </p:spTree>
    <p:extLst>
      <p:ext uri="{BB962C8B-B14F-4D97-AF65-F5344CB8AC3E}">
        <p14:creationId xmlns:p14="http://schemas.microsoft.com/office/powerpoint/2010/main" val="19388059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a:t>
            </a:r>
            <a:r>
              <a:rPr lang="en-US" dirty="0" err="1"/>
              <a:t>Hippocampal</a:t>
            </a:r>
            <a:r>
              <a:rPr lang="en-US" dirty="0"/>
              <a:t> Sclerosis</a:t>
            </a:r>
          </a:p>
        </p:txBody>
      </p:sp>
      <p:sp>
        <p:nvSpPr>
          <p:cNvPr id="3" name="Content Placeholder 2"/>
          <p:cNvSpPr>
            <a:spLocks noGrp="1"/>
          </p:cNvSpPr>
          <p:nvPr>
            <p:ph sz="quarter" idx="1"/>
          </p:nvPr>
        </p:nvSpPr>
        <p:spPr/>
        <p:txBody>
          <a:bodyPr>
            <a:normAutofit/>
          </a:bodyPr>
          <a:lstStyle/>
          <a:p>
            <a:r>
              <a:rPr lang="en-US" dirty="0"/>
              <a:t>HS is the most common pathologic finding in adult epilepsy surgery</a:t>
            </a:r>
          </a:p>
          <a:p>
            <a:r>
              <a:rPr lang="en-US" dirty="0" err="1"/>
              <a:t>Ammon’s</a:t>
            </a:r>
            <a:r>
              <a:rPr lang="en-US" dirty="0"/>
              <a:t> horn sclerosis linked to epilepsy – </a:t>
            </a:r>
            <a:r>
              <a:rPr lang="en-US" dirty="0" err="1"/>
              <a:t>Sommer</a:t>
            </a:r>
            <a:r>
              <a:rPr lang="en-US" dirty="0"/>
              <a:t> (1880) and </a:t>
            </a:r>
            <a:r>
              <a:rPr lang="en-US" dirty="0" err="1"/>
              <a:t>Bratz</a:t>
            </a:r>
            <a:r>
              <a:rPr lang="en-US" dirty="0"/>
              <a:t> (1899)</a:t>
            </a:r>
          </a:p>
          <a:p>
            <a:pPr lvl="1"/>
            <a:r>
              <a:rPr lang="en-US" dirty="0"/>
              <a:t>Neuronal loss largely restricted to CA1 (</a:t>
            </a:r>
            <a:r>
              <a:rPr lang="en-US" i="1" dirty="0" err="1"/>
              <a:t>cornu</a:t>
            </a:r>
            <a:r>
              <a:rPr lang="en-US" i="1" dirty="0"/>
              <a:t> </a:t>
            </a:r>
            <a:r>
              <a:rPr lang="en-US" i="1" dirty="0" err="1"/>
              <a:t>ammonis</a:t>
            </a:r>
            <a:r>
              <a:rPr lang="en-US" dirty="0"/>
              <a:t>)</a:t>
            </a:r>
          </a:p>
          <a:p>
            <a:r>
              <a:rPr lang="en-US" dirty="0"/>
              <a:t>Jackson &amp; </a:t>
            </a:r>
            <a:r>
              <a:rPr lang="en-US" dirty="0" err="1"/>
              <a:t>Beevor</a:t>
            </a:r>
            <a:r>
              <a:rPr lang="en-US" dirty="0"/>
              <a:t> (1889) – associated clinical symptoms of TLE with focal lesions in hippocampus</a:t>
            </a:r>
          </a:p>
          <a:p>
            <a:r>
              <a:rPr lang="en-US" dirty="0"/>
              <a:t>Sano and Malamud (1953) – associated HS with EEG evidence of TLE</a:t>
            </a:r>
          </a:p>
          <a:p>
            <a:r>
              <a:rPr lang="en-US" dirty="0"/>
              <a:t>Jackson et al., 1990; </a:t>
            </a:r>
            <a:r>
              <a:rPr lang="en-US" dirty="0" err="1"/>
              <a:t>Berkovic</a:t>
            </a:r>
            <a:r>
              <a:rPr lang="en-US" dirty="0"/>
              <a:t> et al., 1991 – recognized that MRI can detect HS</a:t>
            </a:r>
          </a:p>
        </p:txBody>
      </p:sp>
    </p:spTree>
    <p:extLst>
      <p:ext uri="{BB962C8B-B14F-4D97-AF65-F5344CB8AC3E}">
        <p14:creationId xmlns:p14="http://schemas.microsoft.com/office/powerpoint/2010/main" val="38071527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sz="quarter" idx="1"/>
          </p:nvPr>
        </p:nvPicPr>
        <p:blipFill>
          <a:blip r:embed="rId3" cstate="print"/>
          <a:srcRect/>
          <a:stretch>
            <a:fillRect/>
          </a:stretch>
        </p:blipFill>
        <p:spPr bwMode="auto">
          <a:xfrm>
            <a:off x="1524000" y="2209800"/>
            <a:ext cx="6115050" cy="2714625"/>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2971800" y="5105400"/>
            <a:ext cx="3543300" cy="1028700"/>
          </a:xfrm>
          <a:prstGeom prst="rect">
            <a:avLst/>
          </a:prstGeom>
          <a:noFill/>
          <a:ln w="9525">
            <a:noFill/>
            <a:miter lim="800000"/>
            <a:headEnd/>
            <a:tailEnd/>
          </a:ln>
        </p:spPr>
      </p:pic>
      <p:pic>
        <p:nvPicPr>
          <p:cNvPr id="2053" name="Picture 5"/>
          <p:cNvPicPr>
            <a:picLocks noChangeAspect="1" noChangeArrowheads="1"/>
          </p:cNvPicPr>
          <p:nvPr/>
        </p:nvPicPr>
        <p:blipFill>
          <a:blip r:embed="rId5" cstate="print"/>
          <a:srcRect/>
          <a:stretch>
            <a:fillRect/>
          </a:stretch>
        </p:blipFill>
        <p:spPr bwMode="auto">
          <a:xfrm>
            <a:off x="1524000" y="152400"/>
            <a:ext cx="6096000" cy="1772774"/>
          </a:xfrm>
          <a:prstGeom prst="rect">
            <a:avLst/>
          </a:prstGeom>
          <a:noFill/>
          <a:ln w="9525">
            <a:noFill/>
            <a:miter lim="800000"/>
            <a:headEnd/>
            <a:tailEnd/>
          </a:ln>
        </p:spPr>
      </p:pic>
    </p:spTree>
    <p:extLst>
      <p:ext uri="{BB962C8B-B14F-4D97-AF65-F5344CB8AC3E}">
        <p14:creationId xmlns:p14="http://schemas.microsoft.com/office/powerpoint/2010/main" val="9189869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6">
            <a:extLst>
              <a:ext uri="{FF2B5EF4-FFF2-40B4-BE49-F238E27FC236}">
                <a16:creationId xmlns:a16="http://schemas.microsoft.com/office/drawing/2014/main" id="{A6893DE6-D9B2-459F-921D-51D86BC4E0EE}"/>
              </a:ext>
            </a:extLst>
          </p:cNvPr>
          <p:cNvSpPr txBox="1">
            <a:spLocks/>
          </p:cNvSpPr>
          <p:nvPr/>
        </p:nvSpPr>
        <p:spPr>
          <a:xfrm>
            <a:off x="1752600" y="2971800"/>
            <a:ext cx="5943600" cy="1974850"/>
          </a:xfrm>
          <a:prstGeom prst="rect">
            <a:avLst/>
          </a:prstGeom>
        </p:spPr>
        <p:txBody>
          <a:bodyPr lIns="68580" tIns="34290" rIns="68580" bIns="34290">
            <a:normAutofit fontScale="92500" lnSpcReduction="10000"/>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685800" indent="-3429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defTabSz="914378" fontAlgn="base">
              <a:lnSpc>
                <a:spcPct val="80000"/>
              </a:lnSpc>
              <a:spcBef>
                <a:spcPct val="20000"/>
              </a:spcBef>
              <a:spcAft>
                <a:spcPct val="0"/>
              </a:spcAft>
              <a:buNone/>
            </a:pPr>
            <a:r>
              <a:rPr lang="en-US" altLang="en-US" sz="2400" b="1" dirty="0">
                <a:latin typeface="Century Gothic" panose="020B0502020202020204" pitchFamily="34" charset="0"/>
                <a:ea typeface="Aharoni" panose="020B0604020202020204" pitchFamily="2" charset="-79"/>
                <a:cs typeface="Aharoni" panose="020B0604020202020204" pitchFamily="2" charset="-79"/>
              </a:rPr>
              <a:t>DISCLOSURES</a:t>
            </a:r>
            <a:r>
              <a:rPr lang="en-US" altLang="en-US" b="1" dirty="0">
                <a:latin typeface="Century Gothic" panose="020B0502020202020204" pitchFamily="34" charset="0"/>
                <a:ea typeface="Aharoni" panose="020B0604020202020204" pitchFamily="2" charset="-79"/>
                <a:cs typeface="Aharoni" panose="020B0604020202020204" pitchFamily="2" charset="-79"/>
              </a:rPr>
              <a:t> </a:t>
            </a:r>
          </a:p>
          <a:p>
            <a:pPr algn="ctr" defTabSz="914378" fontAlgn="base">
              <a:lnSpc>
                <a:spcPct val="80000"/>
              </a:lnSpc>
              <a:spcBef>
                <a:spcPct val="20000"/>
              </a:spcBef>
              <a:spcAft>
                <a:spcPct val="0"/>
              </a:spcAft>
              <a:buNone/>
            </a:pPr>
            <a:endParaRPr lang="en-US" altLang="en-US" sz="1100" b="1" dirty="0">
              <a:latin typeface="Century Gothic" panose="020B0502020202020204" pitchFamily="34" charset="0"/>
              <a:ea typeface="Aharoni" panose="020B0604020202020204" pitchFamily="2" charset="-79"/>
              <a:cs typeface="Aharoni" panose="020B0604020202020204" pitchFamily="2" charset="-79"/>
            </a:endParaRPr>
          </a:p>
          <a:p>
            <a:pPr algn="ctr" defTabSz="914378" fontAlgn="base">
              <a:lnSpc>
                <a:spcPct val="80000"/>
              </a:lnSpc>
              <a:spcBef>
                <a:spcPct val="20000"/>
              </a:spcBef>
              <a:spcAft>
                <a:spcPct val="0"/>
              </a:spcAft>
              <a:buNone/>
            </a:pPr>
            <a:endParaRPr lang="en-US" altLang="en-US" sz="1100" b="1" dirty="0">
              <a:latin typeface="Century Gothic" panose="020B0502020202020204" pitchFamily="34" charset="0"/>
              <a:ea typeface="Aharoni" panose="020B0604020202020204" pitchFamily="2" charset="-79"/>
              <a:cs typeface="Aharoni" panose="020B0604020202020204" pitchFamily="2" charset="-79"/>
            </a:endParaRPr>
          </a:p>
          <a:p>
            <a:pPr algn="ctr" defTabSz="914378" fontAlgn="base">
              <a:lnSpc>
                <a:spcPct val="80000"/>
              </a:lnSpc>
              <a:spcBef>
                <a:spcPct val="20000"/>
              </a:spcBef>
              <a:spcAft>
                <a:spcPct val="0"/>
              </a:spcAft>
              <a:buNone/>
            </a:pPr>
            <a:endParaRPr lang="en-US" altLang="en-US" sz="1100" b="1" dirty="0">
              <a:latin typeface="Century Gothic" panose="020B0502020202020204" pitchFamily="34" charset="0"/>
              <a:ea typeface="Aharoni" panose="020B0604020202020204" pitchFamily="2" charset="-79"/>
              <a:cs typeface="Aharoni" panose="020B0604020202020204" pitchFamily="2" charset="-79"/>
            </a:endParaRPr>
          </a:p>
          <a:p>
            <a:pPr marL="214313" indent="-214313" defTabSz="914378" fontAlgn="base">
              <a:lnSpc>
                <a:spcPct val="80000"/>
              </a:lnSpc>
              <a:spcBef>
                <a:spcPct val="20000"/>
              </a:spcBef>
              <a:spcAft>
                <a:spcPct val="0"/>
              </a:spcAft>
            </a:pPr>
            <a:r>
              <a:rPr lang="en-US" altLang="en-US" sz="1500" b="1" dirty="0">
                <a:latin typeface="Century Gothic" panose="020B0502020202020204" pitchFamily="34" charset="0"/>
              </a:rPr>
              <a:t>Disclosure of Financial Relationships</a:t>
            </a:r>
          </a:p>
          <a:p>
            <a:pPr lvl="1" defTabSz="914378" fontAlgn="base">
              <a:lnSpc>
                <a:spcPct val="80000"/>
              </a:lnSpc>
              <a:spcBef>
                <a:spcPct val="20000"/>
              </a:spcBef>
              <a:spcAft>
                <a:spcPct val="0"/>
              </a:spcAft>
              <a:buNone/>
            </a:pPr>
            <a:r>
              <a:rPr lang="en-US" altLang="en-US" sz="1500" b="1" dirty="0">
                <a:latin typeface="Century Gothic" panose="020B0502020202020204" pitchFamily="34" charset="0"/>
              </a:rPr>
              <a:t>Consultant – </a:t>
            </a:r>
            <a:r>
              <a:rPr lang="en-US" altLang="en-US" sz="1500" b="1" dirty="0" err="1">
                <a:latin typeface="Century Gothic" panose="020B0502020202020204" pitchFamily="34" charset="0"/>
              </a:rPr>
              <a:t>Neurocrine</a:t>
            </a:r>
            <a:r>
              <a:rPr lang="en-US" altLang="en-US" sz="1500" b="1" dirty="0">
                <a:latin typeface="Century Gothic" panose="020B0502020202020204" pitchFamily="34" charset="0"/>
              </a:rPr>
              <a:t> Biosciences</a:t>
            </a:r>
          </a:p>
          <a:p>
            <a:pPr lvl="1" defTabSz="914378" fontAlgn="base">
              <a:lnSpc>
                <a:spcPct val="80000"/>
              </a:lnSpc>
              <a:spcBef>
                <a:spcPct val="20000"/>
              </a:spcBef>
              <a:spcAft>
                <a:spcPct val="0"/>
              </a:spcAft>
              <a:buNone/>
            </a:pPr>
            <a:r>
              <a:rPr lang="en-US" altLang="en-US" sz="1500" b="1" dirty="0">
                <a:latin typeface="Century Gothic" panose="020B0502020202020204" pitchFamily="34" charset="0"/>
              </a:rPr>
              <a:t>Speaker Bureau – </a:t>
            </a:r>
            <a:r>
              <a:rPr lang="en-US" altLang="en-US" sz="1500" b="1" dirty="0" err="1">
                <a:latin typeface="Century Gothic" panose="020B0502020202020204" pitchFamily="34" charset="0"/>
              </a:rPr>
              <a:t>Zogenix</a:t>
            </a:r>
            <a:r>
              <a:rPr lang="en-US" altLang="en-US" sz="1500" b="1" dirty="0">
                <a:latin typeface="Century Gothic" panose="020B0502020202020204" pitchFamily="34" charset="0"/>
              </a:rPr>
              <a:t>, Inc and Marinus </a:t>
            </a:r>
            <a:r>
              <a:rPr lang="en-US" altLang="en-US" sz="1500" b="1" dirty="0" err="1">
                <a:latin typeface="Century Gothic" panose="020B0502020202020204" pitchFamily="34" charset="0"/>
              </a:rPr>
              <a:t>Pharmacueticals</a:t>
            </a:r>
            <a:endParaRPr lang="en-US" altLang="en-US" sz="1500" b="1" dirty="0">
              <a:latin typeface="Century Gothic" panose="020B0502020202020204" pitchFamily="34" charset="0"/>
            </a:endParaRPr>
          </a:p>
          <a:p>
            <a:pPr defTabSz="914378" fontAlgn="base">
              <a:lnSpc>
                <a:spcPct val="80000"/>
              </a:lnSpc>
              <a:spcBef>
                <a:spcPct val="20000"/>
              </a:spcBef>
              <a:spcAft>
                <a:spcPct val="0"/>
              </a:spcAft>
              <a:buNone/>
            </a:pPr>
            <a:endParaRPr lang="en-US" altLang="en-US" sz="1500" b="1" dirty="0">
              <a:latin typeface="Century Gothic" panose="020B0502020202020204" pitchFamily="34" charset="0"/>
            </a:endParaRPr>
          </a:p>
          <a:p>
            <a:pPr marL="214313" indent="-214313" defTabSz="914378" fontAlgn="base">
              <a:lnSpc>
                <a:spcPct val="80000"/>
              </a:lnSpc>
              <a:spcBef>
                <a:spcPct val="20000"/>
              </a:spcBef>
              <a:spcAft>
                <a:spcPct val="0"/>
              </a:spcAft>
            </a:pPr>
            <a:r>
              <a:rPr lang="en-US" altLang="en-US" sz="1500" b="1" dirty="0">
                <a:latin typeface="Century Gothic" panose="020B0502020202020204" pitchFamily="34" charset="0"/>
              </a:rPr>
              <a:t>Off-Label Usage</a:t>
            </a:r>
            <a:br>
              <a:rPr lang="en-US" altLang="en-US" sz="1500" b="1" dirty="0">
                <a:latin typeface="Century Gothic" panose="020B0502020202020204" pitchFamily="34" charset="0"/>
              </a:rPr>
            </a:br>
            <a:r>
              <a:rPr lang="en-US" altLang="en-US" sz="1500" b="1" dirty="0">
                <a:latin typeface="Century Gothic" panose="020B0502020202020204" pitchFamily="34" charset="0"/>
              </a:rPr>
              <a:t>None</a:t>
            </a:r>
          </a:p>
        </p:txBody>
      </p:sp>
      <p:pic>
        <p:nvPicPr>
          <p:cNvPr id="2" name="Picture 1">
            <a:extLst>
              <a:ext uri="{FF2B5EF4-FFF2-40B4-BE49-F238E27FC236}">
                <a16:creationId xmlns:a16="http://schemas.microsoft.com/office/drawing/2014/main" id="{8F736895-8029-41F7-A49D-363B1E7C0562}"/>
              </a:ext>
            </a:extLst>
          </p:cNvPr>
          <p:cNvPicPr>
            <a:picLocks noChangeAspect="1"/>
          </p:cNvPicPr>
          <p:nvPr/>
        </p:nvPicPr>
        <p:blipFill>
          <a:blip r:embed="rId3"/>
          <a:stretch>
            <a:fillRect/>
          </a:stretch>
        </p:blipFill>
        <p:spPr>
          <a:xfrm>
            <a:off x="2368673" y="701151"/>
            <a:ext cx="4229100" cy="1638300"/>
          </a:xfrm>
          <a:prstGeom prst="rect">
            <a:avLst/>
          </a:prstGeom>
        </p:spPr>
      </p:pic>
    </p:spTree>
    <p:extLst>
      <p:ext uri="{BB962C8B-B14F-4D97-AF65-F5344CB8AC3E}">
        <p14:creationId xmlns:p14="http://schemas.microsoft.com/office/powerpoint/2010/main" val="3595258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MRI features of HS</a:t>
            </a:r>
          </a:p>
        </p:txBody>
      </p:sp>
      <p:sp>
        <p:nvSpPr>
          <p:cNvPr id="3" name="Content Placeholder 2"/>
          <p:cNvSpPr>
            <a:spLocks noGrp="1"/>
          </p:cNvSpPr>
          <p:nvPr>
            <p:ph sz="quarter" idx="1"/>
          </p:nvPr>
        </p:nvSpPr>
        <p:spPr/>
        <p:txBody>
          <a:bodyPr>
            <a:normAutofit/>
          </a:bodyPr>
          <a:lstStyle/>
          <a:p>
            <a:r>
              <a:rPr lang="en-US" dirty="0"/>
              <a:t>T2 </a:t>
            </a:r>
            <a:r>
              <a:rPr lang="en-US" dirty="0" err="1"/>
              <a:t>hyperintensity</a:t>
            </a:r>
            <a:r>
              <a:rPr lang="en-US" dirty="0"/>
              <a:t> (</a:t>
            </a:r>
            <a:r>
              <a:rPr lang="en-US" dirty="0" err="1"/>
              <a:t>hippocampal</a:t>
            </a:r>
            <a:r>
              <a:rPr lang="en-US" dirty="0"/>
              <a:t> </a:t>
            </a:r>
            <a:r>
              <a:rPr lang="en-US" dirty="0" err="1"/>
              <a:t>hyperintense</a:t>
            </a:r>
            <a:r>
              <a:rPr lang="en-US" dirty="0"/>
              <a:t> FLAIR signal occurs in about 1/3 of normal controls (</a:t>
            </a:r>
            <a:r>
              <a:rPr lang="en-US" dirty="0" err="1"/>
              <a:t>Labate</a:t>
            </a:r>
            <a:r>
              <a:rPr lang="en-US" dirty="0"/>
              <a:t> et al., 2010) but is not associated with </a:t>
            </a:r>
            <a:r>
              <a:rPr lang="en-US" dirty="0" err="1"/>
              <a:t>hippocampal</a:t>
            </a:r>
            <a:r>
              <a:rPr lang="en-US" dirty="0"/>
              <a:t> atrophy</a:t>
            </a:r>
          </a:p>
          <a:p>
            <a:r>
              <a:rPr lang="en-US" dirty="0"/>
              <a:t>Reduced </a:t>
            </a:r>
            <a:r>
              <a:rPr lang="en-US" dirty="0" err="1"/>
              <a:t>hippocampal</a:t>
            </a:r>
            <a:r>
              <a:rPr lang="en-US" dirty="0"/>
              <a:t> volume</a:t>
            </a:r>
          </a:p>
          <a:p>
            <a:r>
              <a:rPr lang="en-US" dirty="0"/>
              <a:t>Disturbed internal architecture</a:t>
            </a:r>
          </a:p>
          <a:p>
            <a:r>
              <a:rPr lang="en-US" dirty="0"/>
              <a:t>Others</a:t>
            </a:r>
          </a:p>
          <a:p>
            <a:pPr lvl="1"/>
            <a:r>
              <a:rPr lang="en-US" dirty="0"/>
              <a:t>Temporal lobe atrophy</a:t>
            </a:r>
          </a:p>
          <a:p>
            <a:pPr lvl="1"/>
            <a:r>
              <a:rPr lang="en-US" dirty="0"/>
              <a:t>Dilatation of the temporal horn</a:t>
            </a:r>
          </a:p>
          <a:p>
            <a:pPr lvl="1"/>
            <a:r>
              <a:rPr lang="en-US" dirty="0"/>
              <a:t>Blurring of the gray-white junction</a:t>
            </a:r>
          </a:p>
        </p:txBody>
      </p:sp>
      <p:sp>
        <p:nvSpPr>
          <p:cNvPr id="4" name="Rectangle 3"/>
          <p:cNvSpPr/>
          <p:nvPr/>
        </p:nvSpPr>
        <p:spPr>
          <a:xfrm>
            <a:off x="403411" y="5343889"/>
            <a:ext cx="7808259" cy="523220"/>
          </a:xfrm>
          <a:prstGeom prst="rect">
            <a:avLst/>
          </a:prstGeom>
        </p:spPr>
        <p:txBody>
          <a:bodyPr wrap="square">
            <a:spAutoFit/>
          </a:bodyPr>
          <a:lstStyle/>
          <a:p>
            <a:r>
              <a:rPr lang="en-US" sz="1400" dirty="0" err="1"/>
              <a:t>Labate</a:t>
            </a:r>
            <a:r>
              <a:rPr lang="en-US" sz="1400" dirty="0"/>
              <a:t> A, Gambardella A, </a:t>
            </a:r>
            <a:r>
              <a:rPr lang="en-US" sz="1400" dirty="0" err="1"/>
              <a:t>Aguglia</a:t>
            </a:r>
            <a:r>
              <a:rPr lang="en-US" sz="1400" dirty="0"/>
              <a:t> U, et al.  Temporal lobe abnormalities on brain MRI in healthy volunteers: a prospective case-control study.  Neurology 2010, 74: 553-557.</a:t>
            </a:r>
          </a:p>
        </p:txBody>
      </p:sp>
    </p:spTree>
    <p:extLst>
      <p:ext uri="{BB962C8B-B14F-4D97-AF65-F5344CB8AC3E}">
        <p14:creationId xmlns:p14="http://schemas.microsoft.com/office/powerpoint/2010/main" val="13965599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Temporal Lobe Epilepsy and HS/ MTS</a:t>
            </a:r>
          </a:p>
        </p:txBody>
      </p:sp>
      <p:sp>
        <p:nvSpPr>
          <p:cNvPr id="3" name="Content Placeholder 2"/>
          <p:cNvSpPr>
            <a:spLocks noGrp="1"/>
          </p:cNvSpPr>
          <p:nvPr>
            <p:ph sz="quarter" idx="1"/>
          </p:nvPr>
        </p:nvSpPr>
        <p:spPr/>
        <p:txBody>
          <a:bodyPr>
            <a:normAutofit/>
          </a:bodyPr>
          <a:lstStyle/>
          <a:p>
            <a:r>
              <a:rPr lang="en-US" dirty="0"/>
              <a:t>Kim et al., 1999 – 104 patients with MTS followed for &gt; 2 years</a:t>
            </a:r>
          </a:p>
          <a:p>
            <a:pPr lvl="1"/>
            <a:r>
              <a:rPr lang="en-US" dirty="0"/>
              <a:t>25% completely controlled with adequate therapy</a:t>
            </a:r>
          </a:p>
          <a:p>
            <a:pPr lvl="1"/>
            <a:r>
              <a:rPr lang="en-US" dirty="0"/>
              <a:t>37% had ≥50% reduction in seizures</a:t>
            </a:r>
          </a:p>
          <a:p>
            <a:pPr lvl="1"/>
            <a:r>
              <a:rPr lang="en-US" i="1" dirty="0"/>
              <a:t>38% intractable</a:t>
            </a:r>
          </a:p>
          <a:p>
            <a:r>
              <a:rPr lang="en-US" dirty="0"/>
              <a:t>Kobayashi et al., 2001 – 98 patients with epilepsy (68 with MTLE); HS in 48/84 (57%) who had MRI; proportion of HS in MTLE outcome groups</a:t>
            </a:r>
          </a:p>
          <a:p>
            <a:pPr lvl="1"/>
            <a:r>
              <a:rPr lang="en-US" dirty="0"/>
              <a:t>6/13 (46%) remission</a:t>
            </a:r>
          </a:p>
          <a:p>
            <a:pPr lvl="1"/>
            <a:r>
              <a:rPr lang="en-US" dirty="0"/>
              <a:t>16/31 (51%) good seizure control</a:t>
            </a:r>
          </a:p>
          <a:p>
            <a:pPr lvl="1"/>
            <a:r>
              <a:rPr lang="en-US" i="1" dirty="0"/>
              <a:t>16/16 (100%) with refractory MTLE</a:t>
            </a:r>
          </a:p>
          <a:p>
            <a:pPr lvl="1"/>
            <a:endParaRPr lang="en-US" dirty="0"/>
          </a:p>
          <a:p>
            <a:pPr lvl="1"/>
            <a:endParaRPr lang="en-US" dirty="0"/>
          </a:p>
        </p:txBody>
      </p:sp>
    </p:spTree>
    <p:extLst>
      <p:ext uri="{BB962C8B-B14F-4D97-AF65-F5344CB8AC3E}">
        <p14:creationId xmlns:p14="http://schemas.microsoft.com/office/powerpoint/2010/main" val="3411771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HS and Epilepsy Duration</a:t>
            </a:r>
          </a:p>
        </p:txBody>
      </p:sp>
      <p:sp>
        <p:nvSpPr>
          <p:cNvPr id="6" name="TextBox 5"/>
          <p:cNvSpPr txBox="1"/>
          <p:nvPr/>
        </p:nvSpPr>
        <p:spPr>
          <a:xfrm>
            <a:off x="990600" y="4800600"/>
            <a:ext cx="1752600" cy="276999"/>
          </a:xfrm>
          <a:prstGeom prst="rect">
            <a:avLst/>
          </a:prstGeom>
          <a:noFill/>
        </p:spPr>
        <p:txBody>
          <a:bodyPr wrap="square" rtlCol="0">
            <a:spAutoFit/>
          </a:bodyPr>
          <a:lstStyle/>
          <a:p>
            <a:r>
              <a:rPr lang="en-US" sz="1200" dirty="0" err="1"/>
              <a:t>Mathern</a:t>
            </a:r>
            <a:r>
              <a:rPr lang="en-US" sz="1200" dirty="0"/>
              <a:t> et al., 2002</a:t>
            </a:r>
          </a:p>
        </p:txBody>
      </p:sp>
      <p:pic>
        <p:nvPicPr>
          <p:cNvPr id="6146" name="Picture 2" descr="Graphic"/>
          <p:cNvPicPr>
            <a:picLocks noChangeAspect="1" noChangeArrowheads="1"/>
          </p:cNvPicPr>
          <p:nvPr/>
        </p:nvPicPr>
        <p:blipFill>
          <a:blip r:embed="rId3" cstate="print"/>
          <a:srcRect/>
          <a:stretch>
            <a:fillRect/>
          </a:stretch>
        </p:blipFill>
        <p:spPr bwMode="auto">
          <a:xfrm>
            <a:off x="5638800" y="1905000"/>
            <a:ext cx="2976760" cy="2971800"/>
          </a:xfrm>
          <a:prstGeom prst="rect">
            <a:avLst/>
          </a:prstGeom>
          <a:noFill/>
        </p:spPr>
      </p:pic>
      <p:sp>
        <p:nvSpPr>
          <p:cNvPr id="8" name="TextBox 7"/>
          <p:cNvSpPr txBox="1"/>
          <p:nvPr/>
        </p:nvSpPr>
        <p:spPr>
          <a:xfrm>
            <a:off x="6324600" y="4953000"/>
            <a:ext cx="1752600" cy="276999"/>
          </a:xfrm>
          <a:prstGeom prst="rect">
            <a:avLst/>
          </a:prstGeom>
          <a:noFill/>
        </p:spPr>
        <p:txBody>
          <a:bodyPr wrap="square" rtlCol="0">
            <a:spAutoFit/>
          </a:bodyPr>
          <a:lstStyle/>
          <a:p>
            <a:r>
              <a:rPr lang="en-US" sz="1200" dirty="0"/>
              <a:t>Theodore et al., 1999</a:t>
            </a:r>
          </a:p>
        </p:txBody>
      </p:sp>
      <p:grpSp>
        <p:nvGrpSpPr>
          <p:cNvPr id="3" name="Group 5"/>
          <p:cNvGrpSpPr>
            <a:grpSpLocks noChangeAspect="1"/>
          </p:cNvGrpSpPr>
          <p:nvPr/>
        </p:nvGrpSpPr>
        <p:grpSpPr bwMode="auto">
          <a:xfrm>
            <a:off x="381000" y="1981200"/>
            <a:ext cx="4594225" cy="2784475"/>
            <a:chOff x="192" y="1488"/>
            <a:chExt cx="2894" cy="1754"/>
          </a:xfrm>
        </p:grpSpPr>
        <p:sp>
          <p:nvSpPr>
            <p:cNvPr id="6148" name="AutoShape 4"/>
            <p:cNvSpPr>
              <a:spLocks noChangeAspect="1" noChangeArrowheads="1" noTextEdit="1"/>
            </p:cNvSpPr>
            <p:nvPr/>
          </p:nvSpPr>
          <p:spPr bwMode="auto">
            <a:xfrm>
              <a:off x="192" y="1488"/>
              <a:ext cx="2880" cy="1754"/>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grpSp>
          <p:nvGrpSpPr>
            <p:cNvPr id="4" name="Group 206"/>
            <p:cNvGrpSpPr>
              <a:grpSpLocks/>
            </p:cNvGrpSpPr>
            <p:nvPr/>
          </p:nvGrpSpPr>
          <p:grpSpPr bwMode="auto">
            <a:xfrm>
              <a:off x="253" y="1506"/>
              <a:ext cx="2833" cy="1694"/>
              <a:chOff x="253" y="1506"/>
              <a:chExt cx="2833" cy="1694"/>
            </a:xfrm>
          </p:grpSpPr>
          <p:sp>
            <p:nvSpPr>
              <p:cNvPr id="6150" name="Line 6"/>
              <p:cNvSpPr>
                <a:spLocks noChangeShapeType="1"/>
              </p:cNvSpPr>
              <p:nvPr/>
            </p:nvSpPr>
            <p:spPr bwMode="auto">
              <a:xfrm flipV="1">
                <a:off x="538" y="1506"/>
                <a:ext cx="1" cy="1488"/>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51" name="Line 7"/>
              <p:cNvSpPr>
                <a:spLocks noChangeShapeType="1"/>
              </p:cNvSpPr>
              <p:nvPr/>
            </p:nvSpPr>
            <p:spPr bwMode="auto">
              <a:xfrm flipH="1">
                <a:off x="518" y="2994"/>
                <a:ext cx="20"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52" name="Rectangle 8"/>
              <p:cNvSpPr>
                <a:spLocks noChangeArrowheads="1"/>
              </p:cNvSpPr>
              <p:nvPr/>
            </p:nvSpPr>
            <p:spPr bwMode="auto">
              <a:xfrm>
                <a:off x="461" y="2963"/>
                <a:ext cx="62" cy="9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rgbClr val="000000"/>
                    </a:solidFill>
                    <a:effectLst/>
                    <a:latin typeface="Arial" pitchFamily="34" charset="0"/>
                    <a:cs typeface="Arial" pitchFamily="34" charset="0"/>
                  </a:rPr>
                  <a:t>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6153" name="Line 9"/>
              <p:cNvSpPr>
                <a:spLocks noChangeShapeType="1"/>
              </p:cNvSpPr>
              <p:nvPr/>
            </p:nvSpPr>
            <p:spPr bwMode="auto">
              <a:xfrm flipH="1">
                <a:off x="518" y="2829"/>
                <a:ext cx="20"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54" name="Rectangle 10"/>
              <p:cNvSpPr>
                <a:spLocks noChangeArrowheads="1"/>
              </p:cNvSpPr>
              <p:nvPr/>
            </p:nvSpPr>
            <p:spPr bwMode="auto">
              <a:xfrm>
                <a:off x="368" y="2797"/>
                <a:ext cx="171" cy="9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rgbClr val="000000"/>
                    </a:solidFill>
                    <a:effectLst/>
                    <a:latin typeface="Arial" pitchFamily="34" charset="0"/>
                    <a:cs typeface="Arial" pitchFamily="34" charset="0"/>
                  </a:rPr>
                  <a:t>2500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6155" name="Line 11"/>
              <p:cNvSpPr>
                <a:spLocks noChangeShapeType="1"/>
              </p:cNvSpPr>
              <p:nvPr/>
            </p:nvSpPr>
            <p:spPr bwMode="auto">
              <a:xfrm flipH="1">
                <a:off x="518" y="2663"/>
                <a:ext cx="20"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56" name="Rectangle 12"/>
              <p:cNvSpPr>
                <a:spLocks noChangeArrowheads="1"/>
              </p:cNvSpPr>
              <p:nvPr/>
            </p:nvSpPr>
            <p:spPr bwMode="auto">
              <a:xfrm>
                <a:off x="368" y="2632"/>
                <a:ext cx="171" cy="9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rgbClr val="000000"/>
                    </a:solidFill>
                    <a:effectLst/>
                    <a:latin typeface="Arial" pitchFamily="34" charset="0"/>
                    <a:cs typeface="Arial" pitchFamily="34" charset="0"/>
                  </a:rPr>
                  <a:t>5000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6157" name="Line 13"/>
              <p:cNvSpPr>
                <a:spLocks noChangeShapeType="1"/>
              </p:cNvSpPr>
              <p:nvPr/>
            </p:nvSpPr>
            <p:spPr bwMode="auto">
              <a:xfrm flipH="1">
                <a:off x="518" y="2498"/>
                <a:ext cx="20"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58" name="Rectangle 14"/>
              <p:cNvSpPr>
                <a:spLocks noChangeArrowheads="1"/>
              </p:cNvSpPr>
              <p:nvPr/>
            </p:nvSpPr>
            <p:spPr bwMode="auto">
              <a:xfrm>
                <a:off x="368" y="2467"/>
                <a:ext cx="171" cy="9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rgbClr val="000000"/>
                    </a:solidFill>
                    <a:effectLst/>
                    <a:latin typeface="Arial" pitchFamily="34" charset="0"/>
                    <a:cs typeface="Arial" pitchFamily="34" charset="0"/>
                  </a:rPr>
                  <a:t>7500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6159" name="Line 15"/>
              <p:cNvSpPr>
                <a:spLocks noChangeShapeType="1"/>
              </p:cNvSpPr>
              <p:nvPr/>
            </p:nvSpPr>
            <p:spPr bwMode="auto">
              <a:xfrm flipH="1">
                <a:off x="518" y="2332"/>
                <a:ext cx="20"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60" name="Rectangle 16"/>
              <p:cNvSpPr>
                <a:spLocks noChangeArrowheads="1"/>
              </p:cNvSpPr>
              <p:nvPr/>
            </p:nvSpPr>
            <p:spPr bwMode="auto">
              <a:xfrm>
                <a:off x="337" y="2301"/>
                <a:ext cx="207" cy="9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rgbClr val="000000"/>
                    </a:solidFill>
                    <a:effectLst/>
                    <a:latin typeface="Arial" pitchFamily="34" charset="0"/>
                    <a:cs typeface="Arial" pitchFamily="34" charset="0"/>
                  </a:rPr>
                  <a:t>10000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6161" name="Line 17"/>
              <p:cNvSpPr>
                <a:spLocks noChangeShapeType="1"/>
              </p:cNvSpPr>
              <p:nvPr/>
            </p:nvSpPr>
            <p:spPr bwMode="auto">
              <a:xfrm flipH="1">
                <a:off x="518" y="2167"/>
                <a:ext cx="20"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62" name="Rectangle 18"/>
              <p:cNvSpPr>
                <a:spLocks noChangeArrowheads="1"/>
              </p:cNvSpPr>
              <p:nvPr/>
            </p:nvSpPr>
            <p:spPr bwMode="auto">
              <a:xfrm>
                <a:off x="337" y="2136"/>
                <a:ext cx="207" cy="9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rgbClr val="000000"/>
                    </a:solidFill>
                    <a:effectLst/>
                    <a:latin typeface="Arial" pitchFamily="34" charset="0"/>
                    <a:cs typeface="Arial" pitchFamily="34" charset="0"/>
                  </a:rPr>
                  <a:t>12500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6163" name="Line 19"/>
              <p:cNvSpPr>
                <a:spLocks noChangeShapeType="1"/>
              </p:cNvSpPr>
              <p:nvPr/>
            </p:nvSpPr>
            <p:spPr bwMode="auto">
              <a:xfrm flipH="1">
                <a:off x="518" y="2002"/>
                <a:ext cx="20"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64" name="Rectangle 20"/>
              <p:cNvSpPr>
                <a:spLocks noChangeArrowheads="1"/>
              </p:cNvSpPr>
              <p:nvPr/>
            </p:nvSpPr>
            <p:spPr bwMode="auto">
              <a:xfrm>
                <a:off x="337" y="1970"/>
                <a:ext cx="207" cy="9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rgbClr val="000000"/>
                    </a:solidFill>
                    <a:effectLst/>
                    <a:latin typeface="Arial" pitchFamily="34" charset="0"/>
                    <a:cs typeface="Arial" pitchFamily="34" charset="0"/>
                  </a:rPr>
                  <a:t>15000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6165" name="Line 21"/>
              <p:cNvSpPr>
                <a:spLocks noChangeShapeType="1"/>
              </p:cNvSpPr>
              <p:nvPr/>
            </p:nvSpPr>
            <p:spPr bwMode="auto">
              <a:xfrm flipH="1">
                <a:off x="518" y="1836"/>
                <a:ext cx="20"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66" name="Rectangle 22"/>
              <p:cNvSpPr>
                <a:spLocks noChangeArrowheads="1"/>
              </p:cNvSpPr>
              <p:nvPr/>
            </p:nvSpPr>
            <p:spPr bwMode="auto">
              <a:xfrm>
                <a:off x="337" y="1805"/>
                <a:ext cx="207" cy="9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rgbClr val="000000"/>
                    </a:solidFill>
                    <a:effectLst/>
                    <a:latin typeface="Arial" pitchFamily="34" charset="0"/>
                    <a:cs typeface="Arial" pitchFamily="34" charset="0"/>
                  </a:rPr>
                  <a:t>17500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6167" name="Line 23"/>
              <p:cNvSpPr>
                <a:spLocks noChangeShapeType="1"/>
              </p:cNvSpPr>
              <p:nvPr/>
            </p:nvSpPr>
            <p:spPr bwMode="auto">
              <a:xfrm flipH="1">
                <a:off x="518" y="1671"/>
                <a:ext cx="20"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68" name="Rectangle 24"/>
              <p:cNvSpPr>
                <a:spLocks noChangeArrowheads="1"/>
              </p:cNvSpPr>
              <p:nvPr/>
            </p:nvSpPr>
            <p:spPr bwMode="auto">
              <a:xfrm>
                <a:off x="337" y="1640"/>
                <a:ext cx="207" cy="9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rgbClr val="000000"/>
                    </a:solidFill>
                    <a:effectLst/>
                    <a:latin typeface="Arial" pitchFamily="34" charset="0"/>
                    <a:cs typeface="Arial" pitchFamily="34" charset="0"/>
                  </a:rPr>
                  <a:t>20000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6169" name="Line 25"/>
              <p:cNvSpPr>
                <a:spLocks noChangeShapeType="1"/>
              </p:cNvSpPr>
              <p:nvPr/>
            </p:nvSpPr>
            <p:spPr bwMode="auto">
              <a:xfrm flipH="1">
                <a:off x="518" y="1506"/>
                <a:ext cx="20"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70" name="Rectangle 26"/>
              <p:cNvSpPr>
                <a:spLocks noChangeArrowheads="1"/>
              </p:cNvSpPr>
              <p:nvPr/>
            </p:nvSpPr>
            <p:spPr bwMode="auto">
              <a:xfrm>
                <a:off x="336" y="1522"/>
                <a:ext cx="207" cy="9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rgbClr val="000000"/>
                    </a:solidFill>
                    <a:effectLst/>
                    <a:latin typeface="Arial" pitchFamily="34" charset="0"/>
                    <a:cs typeface="Arial" pitchFamily="34" charset="0"/>
                  </a:rPr>
                  <a:t>22500</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171" name="Rectangle 27"/>
              <p:cNvSpPr>
                <a:spLocks noChangeArrowheads="1"/>
              </p:cNvSpPr>
              <p:nvPr/>
            </p:nvSpPr>
            <p:spPr bwMode="auto">
              <a:xfrm rot="16200000">
                <a:off x="70" y="2169"/>
                <a:ext cx="460" cy="9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rgbClr val="000000"/>
                    </a:solidFill>
                    <a:effectLst/>
                    <a:latin typeface="Arial" pitchFamily="34" charset="0"/>
                    <a:cs typeface="Arial" pitchFamily="34" charset="0"/>
                  </a:rPr>
                  <a:t>AVE AH Counts</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6172" name="Line 28"/>
              <p:cNvSpPr>
                <a:spLocks noChangeShapeType="1"/>
              </p:cNvSpPr>
              <p:nvPr/>
            </p:nvSpPr>
            <p:spPr bwMode="auto">
              <a:xfrm>
                <a:off x="538" y="2994"/>
                <a:ext cx="2481"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73" name="Line 29"/>
              <p:cNvSpPr>
                <a:spLocks noChangeShapeType="1"/>
              </p:cNvSpPr>
              <p:nvPr/>
            </p:nvSpPr>
            <p:spPr bwMode="auto">
              <a:xfrm>
                <a:off x="538" y="2994"/>
                <a:ext cx="1" cy="2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74" name="Line 30"/>
              <p:cNvSpPr>
                <a:spLocks noChangeShapeType="1"/>
              </p:cNvSpPr>
              <p:nvPr/>
            </p:nvSpPr>
            <p:spPr bwMode="auto">
              <a:xfrm>
                <a:off x="636" y="2994"/>
                <a:ext cx="1" cy="10"/>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75" name="Line 31"/>
              <p:cNvSpPr>
                <a:spLocks noChangeShapeType="1"/>
              </p:cNvSpPr>
              <p:nvPr/>
            </p:nvSpPr>
            <p:spPr bwMode="auto">
              <a:xfrm>
                <a:off x="735" y="2994"/>
                <a:ext cx="1" cy="10"/>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76" name="Line 32"/>
              <p:cNvSpPr>
                <a:spLocks noChangeShapeType="1"/>
              </p:cNvSpPr>
              <p:nvPr/>
            </p:nvSpPr>
            <p:spPr bwMode="auto">
              <a:xfrm>
                <a:off x="838" y="2994"/>
                <a:ext cx="1" cy="10"/>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77" name="Line 33"/>
              <p:cNvSpPr>
                <a:spLocks noChangeShapeType="1"/>
              </p:cNvSpPr>
              <p:nvPr/>
            </p:nvSpPr>
            <p:spPr bwMode="auto">
              <a:xfrm>
                <a:off x="936" y="2994"/>
                <a:ext cx="1" cy="10"/>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78" name="Rectangle 34"/>
              <p:cNvSpPr>
                <a:spLocks noChangeArrowheads="1"/>
              </p:cNvSpPr>
              <p:nvPr/>
            </p:nvSpPr>
            <p:spPr bwMode="auto">
              <a:xfrm>
                <a:off x="523" y="3040"/>
                <a:ext cx="62" cy="9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rgbClr val="000000"/>
                    </a:solidFill>
                    <a:effectLst/>
                    <a:latin typeface="Arial" pitchFamily="34" charset="0"/>
                    <a:cs typeface="Arial" pitchFamily="34" charset="0"/>
                  </a:rPr>
                  <a:t>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6179" name="Line 35"/>
              <p:cNvSpPr>
                <a:spLocks noChangeShapeType="1"/>
              </p:cNvSpPr>
              <p:nvPr/>
            </p:nvSpPr>
            <p:spPr bwMode="auto">
              <a:xfrm>
                <a:off x="1034" y="2994"/>
                <a:ext cx="1" cy="2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80" name="Line 36"/>
              <p:cNvSpPr>
                <a:spLocks noChangeShapeType="1"/>
              </p:cNvSpPr>
              <p:nvPr/>
            </p:nvSpPr>
            <p:spPr bwMode="auto">
              <a:xfrm>
                <a:off x="1132" y="2994"/>
                <a:ext cx="1" cy="10"/>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81" name="Line 37"/>
              <p:cNvSpPr>
                <a:spLocks noChangeShapeType="1"/>
              </p:cNvSpPr>
              <p:nvPr/>
            </p:nvSpPr>
            <p:spPr bwMode="auto">
              <a:xfrm>
                <a:off x="1231" y="2994"/>
                <a:ext cx="1" cy="10"/>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82" name="Line 38"/>
              <p:cNvSpPr>
                <a:spLocks noChangeShapeType="1"/>
              </p:cNvSpPr>
              <p:nvPr/>
            </p:nvSpPr>
            <p:spPr bwMode="auto">
              <a:xfrm>
                <a:off x="1334" y="2994"/>
                <a:ext cx="1" cy="10"/>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83" name="Line 39"/>
              <p:cNvSpPr>
                <a:spLocks noChangeShapeType="1"/>
              </p:cNvSpPr>
              <p:nvPr/>
            </p:nvSpPr>
            <p:spPr bwMode="auto">
              <a:xfrm>
                <a:off x="1432" y="2994"/>
                <a:ext cx="1" cy="10"/>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84" name="Rectangle 40"/>
              <p:cNvSpPr>
                <a:spLocks noChangeArrowheads="1"/>
              </p:cNvSpPr>
              <p:nvPr/>
            </p:nvSpPr>
            <p:spPr bwMode="auto">
              <a:xfrm>
                <a:off x="1003" y="3040"/>
                <a:ext cx="98" cy="9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rgbClr val="000000"/>
                    </a:solidFill>
                    <a:effectLst/>
                    <a:latin typeface="Arial" pitchFamily="34" charset="0"/>
                    <a:cs typeface="Arial" pitchFamily="34" charset="0"/>
                  </a:rPr>
                  <a:t>10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6185" name="Line 41"/>
              <p:cNvSpPr>
                <a:spLocks noChangeShapeType="1"/>
              </p:cNvSpPr>
              <p:nvPr/>
            </p:nvSpPr>
            <p:spPr bwMode="auto">
              <a:xfrm>
                <a:off x="1530" y="2994"/>
                <a:ext cx="1" cy="2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86" name="Line 42"/>
              <p:cNvSpPr>
                <a:spLocks noChangeShapeType="1"/>
              </p:cNvSpPr>
              <p:nvPr/>
            </p:nvSpPr>
            <p:spPr bwMode="auto">
              <a:xfrm>
                <a:off x="1629" y="2994"/>
                <a:ext cx="1" cy="10"/>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87" name="Line 43"/>
              <p:cNvSpPr>
                <a:spLocks noChangeShapeType="1"/>
              </p:cNvSpPr>
              <p:nvPr/>
            </p:nvSpPr>
            <p:spPr bwMode="auto">
              <a:xfrm>
                <a:off x="1727" y="2994"/>
                <a:ext cx="1" cy="10"/>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88" name="Line 44"/>
              <p:cNvSpPr>
                <a:spLocks noChangeShapeType="1"/>
              </p:cNvSpPr>
              <p:nvPr/>
            </p:nvSpPr>
            <p:spPr bwMode="auto">
              <a:xfrm>
                <a:off x="1830" y="2994"/>
                <a:ext cx="1" cy="10"/>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89" name="Line 45"/>
              <p:cNvSpPr>
                <a:spLocks noChangeShapeType="1"/>
              </p:cNvSpPr>
              <p:nvPr/>
            </p:nvSpPr>
            <p:spPr bwMode="auto">
              <a:xfrm>
                <a:off x="1928" y="2994"/>
                <a:ext cx="1" cy="10"/>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90" name="Rectangle 46"/>
              <p:cNvSpPr>
                <a:spLocks noChangeArrowheads="1"/>
              </p:cNvSpPr>
              <p:nvPr/>
            </p:nvSpPr>
            <p:spPr bwMode="auto">
              <a:xfrm>
                <a:off x="1499" y="3040"/>
                <a:ext cx="98" cy="9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rgbClr val="000000"/>
                    </a:solidFill>
                    <a:effectLst/>
                    <a:latin typeface="Arial" pitchFamily="34" charset="0"/>
                    <a:cs typeface="Arial" pitchFamily="34" charset="0"/>
                  </a:rPr>
                  <a:t>20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6191" name="Line 47"/>
              <p:cNvSpPr>
                <a:spLocks noChangeShapeType="1"/>
              </p:cNvSpPr>
              <p:nvPr/>
            </p:nvSpPr>
            <p:spPr bwMode="auto">
              <a:xfrm>
                <a:off x="2026" y="2994"/>
                <a:ext cx="1" cy="2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92" name="Line 48"/>
              <p:cNvSpPr>
                <a:spLocks noChangeShapeType="1"/>
              </p:cNvSpPr>
              <p:nvPr/>
            </p:nvSpPr>
            <p:spPr bwMode="auto">
              <a:xfrm>
                <a:off x="2125" y="2994"/>
                <a:ext cx="1" cy="10"/>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93" name="Line 49"/>
              <p:cNvSpPr>
                <a:spLocks noChangeShapeType="1"/>
              </p:cNvSpPr>
              <p:nvPr/>
            </p:nvSpPr>
            <p:spPr bwMode="auto">
              <a:xfrm>
                <a:off x="2223" y="2994"/>
                <a:ext cx="1" cy="10"/>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94" name="Line 50"/>
              <p:cNvSpPr>
                <a:spLocks noChangeShapeType="1"/>
              </p:cNvSpPr>
              <p:nvPr/>
            </p:nvSpPr>
            <p:spPr bwMode="auto">
              <a:xfrm>
                <a:off x="2326" y="2994"/>
                <a:ext cx="1" cy="10"/>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95" name="Line 51"/>
              <p:cNvSpPr>
                <a:spLocks noChangeShapeType="1"/>
              </p:cNvSpPr>
              <p:nvPr/>
            </p:nvSpPr>
            <p:spPr bwMode="auto">
              <a:xfrm>
                <a:off x="2424" y="2994"/>
                <a:ext cx="1" cy="10"/>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96" name="Rectangle 52"/>
              <p:cNvSpPr>
                <a:spLocks noChangeArrowheads="1"/>
              </p:cNvSpPr>
              <p:nvPr/>
            </p:nvSpPr>
            <p:spPr bwMode="auto">
              <a:xfrm>
                <a:off x="1995" y="3040"/>
                <a:ext cx="98" cy="9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rgbClr val="000000"/>
                    </a:solidFill>
                    <a:effectLst/>
                    <a:latin typeface="Arial" pitchFamily="34" charset="0"/>
                    <a:cs typeface="Arial" pitchFamily="34" charset="0"/>
                  </a:rPr>
                  <a:t>30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6197" name="Line 53"/>
              <p:cNvSpPr>
                <a:spLocks noChangeShapeType="1"/>
              </p:cNvSpPr>
              <p:nvPr/>
            </p:nvSpPr>
            <p:spPr bwMode="auto">
              <a:xfrm>
                <a:off x="2523" y="2994"/>
                <a:ext cx="1" cy="2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98" name="Line 54"/>
              <p:cNvSpPr>
                <a:spLocks noChangeShapeType="1"/>
              </p:cNvSpPr>
              <p:nvPr/>
            </p:nvSpPr>
            <p:spPr bwMode="auto">
              <a:xfrm>
                <a:off x="2621" y="2994"/>
                <a:ext cx="1" cy="10"/>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99" name="Line 55"/>
              <p:cNvSpPr>
                <a:spLocks noChangeShapeType="1"/>
              </p:cNvSpPr>
              <p:nvPr/>
            </p:nvSpPr>
            <p:spPr bwMode="auto">
              <a:xfrm>
                <a:off x="2719" y="2994"/>
                <a:ext cx="1" cy="10"/>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00" name="Line 56"/>
              <p:cNvSpPr>
                <a:spLocks noChangeShapeType="1"/>
              </p:cNvSpPr>
              <p:nvPr/>
            </p:nvSpPr>
            <p:spPr bwMode="auto">
              <a:xfrm>
                <a:off x="2822" y="2994"/>
                <a:ext cx="1" cy="10"/>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01" name="Line 57"/>
              <p:cNvSpPr>
                <a:spLocks noChangeShapeType="1"/>
              </p:cNvSpPr>
              <p:nvPr/>
            </p:nvSpPr>
            <p:spPr bwMode="auto">
              <a:xfrm>
                <a:off x="2920" y="2994"/>
                <a:ext cx="1" cy="10"/>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02" name="Rectangle 58"/>
              <p:cNvSpPr>
                <a:spLocks noChangeArrowheads="1"/>
              </p:cNvSpPr>
              <p:nvPr/>
            </p:nvSpPr>
            <p:spPr bwMode="auto">
              <a:xfrm>
                <a:off x="2492" y="3040"/>
                <a:ext cx="98" cy="9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rgbClr val="000000"/>
                    </a:solidFill>
                    <a:effectLst/>
                    <a:latin typeface="Arial" pitchFamily="34" charset="0"/>
                    <a:cs typeface="Arial" pitchFamily="34" charset="0"/>
                  </a:rPr>
                  <a:t>40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6203" name="Line 59"/>
              <p:cNvSpPr>
                <a:spLocks noChangeShapeType="1"/>
              </p:cNvSpPr>
              <p:nvPr/>
            </p:nvSpPr>
            <p:spPr bwMode="auto">
              <a:xfrm>
                <a:off x="3019" y="2994"/>
                <a:ext cx="1" cy="2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04" name="Rectangle 60"/>
              <p:cNvSpPr>
                <a:spLocks noChangeArrowheads="1"/>
              </p:cNvSpPr>
              <p:nvPr/>
            </p:nvSpPr>
            <p:spPr bwMode="auto">
              <a:xfrm>
                <a:off x="2988" y="3040"/>
                <a:ext cx="98" cy="9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rgbClr val="000000"/>
                    </a:solidFill>
                    <a:effectLst/>
                    <a:latin typeface="Arial" pitchFamily="34" charset="0"/>
                    <a:cs typeface="Arial" pitchFamily="34" charset="0"/>
                  </a:rPr>
                  <a:t>50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6205" name="Rectangle 61"/>
              <p:cNvSpPr>
                <a:spLocks noChangeArrowheads="1"/>
              </p:cNvSpPr>
              <p:nvPr/>
            </p:nvSpPr>
            <p:spPr bwMode="auto">
              <a:xfrm>
                <a:off x="1654" y="3107"/>
                <a:ext cx="362" cy="9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rgbClr val="000000"/>
                    </a:solidFill>
                    <a:effectLst/>
                    <a:latin typeface="Arial" pitchFamily="34" charset="0"/>
                    <a:cs typeface="Arial" pitchFamily="34" charset="0"/>
                  </a:rPr>
                  <a:t>SZ Duration</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6206" name="Rectangle 62"/>
              <p:cNvSpPr>
                <a:spLocks noChangeArrowheads="1"/>
              </p:cNvSpPr>
              <p:nvPr/>
            </p:nvSpPr>
            <p:spPr bwMode="auto">
              <a:xfrm>
                <a:off x="585" y="1531"/>
                <a:ext cx="367" cy="212"/>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07" name="Rectangle 63"/>
              <p:cNvSpPr>
                <a:spLocks noChangeArrowheads="1"/>
              </p:cNvSpPr>
              <p:nvPr/>
            </p:nvSpPr>
            <p:spPr bwMode="auto">
              <a:xfrm>
                <a:off x="714" y="1640"/>
                <a:ext cx="248" cy="9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rgbClr val="000000"/>
                    </a:solidFill>
                    <a:effectLst/>
                    <a:latin typeface="Arial" pitchFamily="34" charset="0"/>
                    <a:cs typeface="Arial" pitchFamily="34" charset="0"/>
                  </a:rPr>
                  <a:t>TLE-HS</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6208" name="Oval 64"/>
              <p:cNvSpPr>
                <a:spLocks noChangeArrowheads="1"/>
              </p:cNvSpPr>
              <p:nvPr/>
            </p:nvSpPr>
            <p:spPr bwMode="auto">
              <a:xfrm>
                <a:off x="618" y="1657"/>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09" name="Rectangle 65"/>
              <p:cNvSpPr>
                <a:spLocks noChangeArrowheads="1"/>
              </p:cNvSpPr>
              <p:nvPr/>
            </p:nvSpPr>
            <p:spPr bwMode="auto">
              <a:xfrm>
                <a:off x="714" y="1552"/>
                <a:ext cx="248" cy="9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rgbClr val="000000"/>
                    </a:solidFill>
                    <a:effectLst/>
                    <a:latin typeface="Arial" pitchFamily="34" charset="0"/>
                    <a:cs typeface="Arial" pitchFamily="34" charset="0"/>
                  </a:rPr>
                  <a:t>Autopsy</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6210" name="Oval 66"/>
              <p:cNvSpPr>
                <a:spLocks noChangeArrowheads="1"/>
              </p:cNvSpPr>
              <p:nvPr/>
            </p:nvSpPr>
            <p:spPr bwMode="auto">
              <a:xfrm>
                <a:off x="618" y="1570"/>
                <a:ext cx="42" cy="42"/>
              </a:xfrm>
              <a:prstGeom prst="ellipse">
                <a:avLst/>
              </a:prstGeom>
              <a:solidFill>
                <a:srgbClr val="FF0000"/>
              </a:solidFill>
              <a:ln w="7938">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11" name="Line 67"/>
              <p:cNvSpPr>
                <a:spLocks noChangeShapeType="1"/>
              </p:cNvSpPr>
              <p:nvPr/>
            </p:nvSpPr>
            <p:spPr bwMode="auto">
              <a:xfrm>
                <a:off x="543" y="1506"/>
                <a:ext cx="2476"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12" name="Line 68"/>
              <p:cNvSpPr>
                <a:spLocks noChangeShapeType="1"/>
              </p:cNvSpPr>
              <p:nvPr/>
            </p:nvSpPr>
            <p:spPr bwMode="auto">
              <a:xfrm flipV="1">
                <a:off x="3019" y="1506"/>
                <a:ext cx="1" cy="1488"/>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13" name="Line 69"/>
              <p:cNvSpPr>
                <a:spLocks noChangeShapeType="1"/>
              </p:cNvSpPr>
              <p:nvPr/>
            </p:nvSpPr>
            <p:spPr bwMode="auto">
              <a:xfrm flipV="1">
                <a:off x="538" y="1950"/>
                <a:ext cx="2481" cy="36"/>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14" name="Line 70"/>
              <p:cNvSpPr>
                <a:spLocks noChangeShapeType="1"/>
              </p:cNvSpPr>
              <p:nvPr/>
            </p:nvSpPr>
            <p:spPr bwMode="auto">
              <a:xfrm>
                <a:off x="538" y="2379"/>
                <a:ext cx="2481" cy="165"/>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15" name="Line 71"/>
              <p:cNvSpPr>
                <a:spLocks noChangeShapeType="1"/>
              </p:cNvSpPr>
              <p:nvPr/>
            </p:nvSpPr>
            <p:spPr bwMode="auto">
              <a:xfrm>
                <a:off x="538" y="2994"/>
                <a:ext cx="2481"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16" name="Line 72"/>
              <p:cNvSpPr>
                <a:spLocks noChangeShapeType="1"/>
              </p:cNvSpPr>
              <p:nvPr/>
            </p:nvSpPr>
            <p:spPr bwMode="auto">
              <a:xfrm flipV="1">
                <a:off x="538" y="1506"/>
                <a:ext cx="1" cy="1488"/>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17" name="Oval 73"/>
              <p:cNvSpPr>
                <a:spLocks noChangeArrowheads="1"/>
              </p:cNvSpPr>
              <p:nvPr/>
            </p:nvSpPr>
            <p:spPr bwMode="auto">
              <a:xfrm>
                <a:off x="757" y="1802"/>
                <a:ext cx="43" cy="43"/>
              </a:xfrm>
              <a:prstGeom prst="ellipse">
                <a:avLst/>
              </a:prstGeom>
              <a:solidFill>
                <a:srgbClr val="FF0000"/>
              </a:solidFill>
              <a:ln w="7938">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18" name="Oval 74"/>
              <p:cNvSpPr>
                <a:spLocks noChangeArrowheads="1"/>
              </p:cNvSpPr>
              <p:nvPr/>
            </p:nvSpPr>
            <p:spPr bwMode="auto">
              <a:xfrm>
                <a:off x="804" y="1874"/>
                <a:ext cx="42" cy="43"/>
              </a:xfrm>
              <a:prstGeom prst="ellipse">
                <a:avLst/>
              </a:prstGeom>
              <a:solidFill>
                <a:srgbClr val="FF0000"/>
              </a:solidFill>
              <a:ln w="7938">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19" name="Oval 75"/>
              <p:cNvSpPr>
                <a:spLocks noChangeArrowheads="1"/>
              </p:cNvSpPr>
              <p:nvPr/>
            </p:nvSpPr>
            <p:spPr bwMode="auto">
              <a:xfrm>
                <a:off x="840" y="2004"/>
                <a:ext cx="42" cy="42"/>
              </a:xfrm>
              <a:prstGeom prst="ellipse">
                <a:avLst/>
              </a:prstGeom>
              <a:solidFill>
                <a:srgbClr val="FF0000"/>
              </a:solidFill>
              <a:ln w="7938">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20" name="Oval 76"/>
              <p:cNvSpPr>
                <a:spLocks noChangeArrowheads="1"/>
              </p:cNvSpPr>
              <p:nvPr/>
            </p:nvSpPr>
            <p:spPr bwMode="auto">
              <a:xfrm>
                <a:off x="1145" y="2133"/>
                <a:ext cx="42" cy="42"/>
              </a:xfrm>
              <a:prstGeom prst="ellipse">
                <a:avLst/>
              </a:prstGeom>
              <a:solidFill>
                <a:srgbClr val="FF0000"/>
              </a:solidFill>
              <a:ln w="7938">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21" name="Oval 77"/>
              <p:cNvSpPr>
                <a:spLocks noChangeArrowheads="1"/>
              </p:cNvSpPr>
              <p:nvPr/>
            </p:nvSpPr>
            <p:spPr bwMode="auto">
              <a:xfrm>
                <a:off x="1171" y="1916"/>
                <a:ext cx="42" cy="42"/>
              </a:xfrm>
              <a:prstGeom prst="ellipse">
                <a:avLst/>
              </a:prstGeom>
              <a:solidFill>
                <a:srgbClr val="FF0000"/>
              </a:solidFill>
              <a:ln w="7938">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22" name="Oval 78"/>
              <p:cNvSpPr>
                <a:spLocks noChangeArrowheads="1"/>
              </p:cNvSpPr>
              <p:nvPr/>
            </p:nvSpPr>
            <p:spPr bwMode="auto">
              <a:xfrm>
                <a:off x="1171" y="2417"/>
                <a:ext cx="42" cy="43"/>
              </a:xfrm>
              <a:prstGeom prst="ellipse">
                <a:avLst/>
              </a:prstGeom>
              <a:solidFill>
                <a:srgbClr val="FF0000"/>
              </a:solidFill>
              <a:ln w="7938">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23" name="Oval 79"/>
              <p:cNvSpPr>
                <a:spLocks noChangeArrowheads="1"/>
              </p:cNvSpPr>
              <p:nvPr/>
            </p:nvSpPr>
            <p:spPr bwMode="auto">
              <a:xfrm>
                <a:off x="1264" y="2365"/>
                <a:ext cx="42" cy="43"/>
              </a:xfrm>
              <a:prstGeom prst="ellipse">
                <a:avLst/>
              </a:prstGeom>
              <a:solidFill>
                <a:srgbClr val="FF0000"/>
              </a:solidFill>
              <a:ln w="7938">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24" name="Oval 80"/>
              <p:cNvSpPr>
                <a:spLocks noChangeArrowheads="1"/>
              </p:cNvSpPr>
              <p:nvPr/>
            </p:nvSpPr>
            <p:spPr bwMode="auto">
              <a:xfrm>
                <a:off x="1414" y="1792"/>
                <a:ext cx="42" cy="42"/>
              </a:xfrm>
              <a:prstGeom prst="ellipse">
                <a:avLst/>
              </a:prstGeom>
              <a:solidFill>
                <a:srgbClr val="FF0000"/>
              </a:solidFill>
              <a:ln w="7938">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25" name="Oval 81"/>
              <p:cNvSpPr>
                <a:spLocks noChangeArrowheads="1"/>
              </p:cNvSpPr>
              <p:nvPr/>
            </p:nvSpPr>
            <p:spPr bwMode="auto">
              <a:xfrm>
                <a:off x="1429" y="2174"/>
                <a:ext cx="43" cy="43"/>
              </a:xfrm>
              <a:prstGeom prst="ellipse">
                <a:avLst/>
              </a:prstGeom>
              <a:solidFill>
                <a:srgbClr val="FF0000"/>
              </a:solidFill>
              <a:ln w="7938">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26" name="Oval 82"/>
              <p:cNvSpPr>
                <a:spLocks noChangeArrowheads="1"/>
              </p:cNvSpPr>
              <p:nvPr/>
            </p:nvSpPr>
            <p:spPr bwMode="auto">
              <a:xfrm>
                <a:off x="1512" y="1745"/>
                <a:ext cx="42" cy="43"/>
              </a:xfrm>
              <a:prstGeom prst="ellipse">
                <a:avLst/>
              </a:prstGeom>
              <a:solidFill>
                <a:srgbClr val="FF0000"/>
              </a:solidFill>
              <a:ln w="7938">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27" name="Oval 83"/>
              <p:cNvSpPr>
                <a:spLocks noChangeArrowheads="1"/>
              </p:cNvSpPr>
              <p:nvPr/>
            </p:nvSpPr>
            <p:spPr bwMode="auto">
              <a:xfrm>
                <a:off x="1563" y="1719"/>
                <a:ext cx="43" cy="43"/>
              </a:xfrm>
              <a:prstGeom prst="ellipse">
                <a:avLst/>
              </a:prstGeom>
              <a:solidFill>
                <a:srgbClr val="FF0000"/>
              </a:solidFill>
              <a:ln w="7938">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28" name="Oval 84"/>
              <p:cNvSpPr>
                <a:spLocks noChangeArrowheads="1"/>
              </p:cNvSpPr>
              <p:nvPr/>
            </p:nvSpPr>
            <p:spPr bwMode="auto">
              <a:xfrm>
                <a:off x="1610" y="1895"/>
                <a:ext cx="42" cy="43"/>
              </a:xfrm>
              <a:prstGeom prst="ellipse">
                <a:avLst/>
              </a:prstGeom>
              <a:solidFill>
                <a:srgbClr val="FF0000"/>
              </a:solidFill>
              <a:ln w="7938">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29" name="Oval 85"/>
              <p:cNvSpPr>
                <a:spLocks noChangeArrowheads="1"/>
              </p:cNvSpPr>
              <p:nvPr/>
            </p:nvSpPr>
            <p:spPr bwMode="auto">
              <a:xfrm>
                <a:off x="1734" y="2045"/>
                <a:ext cx="42" cy="43"/>
              </a:xfrm>
              <a:prstGeom prst="ellipse">
                <a:avLst/>
              </a:prstGeom>
              <a:solidFill>
                <a:srgbClr val="FF0000"/>
              </a:solidFill>
              <a:ln w="7938">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30" name="Oval 86"/>
              <p:cNvSpPr>
                <a:spLocks noChangeArrowheads="1"/>
              </p:cNvSpPr>
              <p:nvPr/>
            </p:nvSpPr>
            <p:spPr bwMode="auto">
              <a:xfrm>
                <a:off x="1744" y="2081"/>
                <a:ext cx="43" cy="43"/>
              </a:xfrm>
              <a:prstGeom prst="ellipse">
                <a:avLst/>
              </a:prstGeom>
              <a:solidFill>
                <a:srgbClr val="FF0000"/>
              </a:solidFill>
              <a:ln w="7938">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31" name="Oval 87"/>
              <p:cNvSpPr>
                <a:spLocks noChangeArrowheads="1"/>
              </p:cNvSpPr>
              <p:nvPr/>
            </p:nvSpPr>
            <p:spPr bwMode="auto">
              <a:xfrm>
                <a:off x="1744" y="1688"/>
                <a:ext cx="43" cy="43"/>
              </a:xfrm>
              <a:prstGeom prst="ellipse">
                <a:avLst/>
              </a:prstGeom>
              <a:solidFill>
                <a:srgbClr val="FF0000"/>
              </a:solidFill>
              <a:ln w="7938">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32" name="Oval 88"/>
              <p:cNvSpPr>
                <a:spLocks noChangeArrowheads="1"/>
              </p:cNvSpPr>
              <p:nvPr/>
            </p:nvSpPr>
            <p:spPr bwMode="auto">
              <a:xfrm>
                <a:off x="2225" y="2112"/>
                <a:ext cx="42" cy="43"/>
              </a:xfrm>
              <a:prstGeom prst="ellipse">
                <a:avLst/>
              </a:prstGeom>
              <a:solidFill>
                <a:srgbClr val="FF0000"/>
              </a:solidFill>
              <a:ln w="7938">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33" name="Oval 89"/>
              <p:cNvSpPr>
                <a:spLocks noChangeArrowheads="1"/>
              </p:cNvSpPr>
              <p:nvPr/>
            </p:nvSpPr>
            <p:spPr bwMode="auto">
              <a:xfrm>
                <a:off x="2292" y="1874"/>
                <a:ext cx="42" cy="43"/>
              </a:xfrm>
              <a:prstGeom prst="ellipse">
                <a:avLst/>
              </a:prstGeom>
              <a:solidFill>
                <a:srgbClr val="FF0000"/>
              </a:solidFill>
              <a:ln w="7938">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34" name="Oval 90"/>
              <p:cNvSpPr>
                <a:spLocks noChangeArrowheads="1"/>
              </p:cNvSpPr>
              <p:nvPr/>
            </p:nvSpPr>
            <p:spPr bwMode="auto">
              <a:xfrm>
                <a:off x="2659" y="1916"/>
                <a:ext cx="42" cy="42"/>
              </a:xfrm>
              <a:prstGeom prst="ellipse">
                <a:avLst/>
              </a:prstGeom>
              <a:solidFill>
                <a:srgbClr val="FF0000"/>
              </a:solidFill>
              <a:ln w="7938">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35" name="Oval 91"/>
              <p:cNvSpPr>
                <a:spLocks noChangeArrowheads="1"/>
              </p:cNvSpPr>
              <p:nvPr/>
            </p:nvSpPr>
            <p:spPr bwMode="auto">
              <a:xfrm>
                <a:off x="2664" y="1611"/>
                <a:ext cx="43" cy="42"/>
              </a:xfrm>
              <a:prstGeom prst="ellipse">
                <a:avLst/>
              </a:prstGeom>
              <a:solidFill>
                <a:srgbClr val="FF0000"/>
              </a:solidFill>
              <a:ln w="7938">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36" name="Oval 92"/>
              <p:cNvSpPr>
                <a:spLocks noChangeArrowheads="1"/>
              </p:cNvSpPr>
              <p:nvPr/>
            </p:nvSpPr>
            <p:spPr bwMode="auto">
              <a:xfrm>
                <a:off x="2664" y="1533"/>
                <a:ext cx="43" cy="43"/>
              </a:xfrm>
              <a:prstGeom prst="ellipse">
                <a:avLst/>
              </a:prstGeom>
              <a:solidFill>
                <a:srgbClr val="FF0000"/>
              </a:solidFill>
              <a:ln w="7938">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37" name="Oval 93"/>
              <p:cNvSpPr>
                <a:spLocks noChangeArrowheads="1"/>
              </p:cNvSpPr>
              <p:nvPr/>
            </p:nvSpPr>
            <p:spPr bwMode="auto">
              <a:xfrm>
                <a:off x="2742" y="2024"/>
                <a:ext cx="42" cy="43"/>
              </a:xfrm>
              <a:prstGeom prst="ellipse">
                <a:avLst/>
              </a:prstGeom>
              <a:solidFill>
                <a:srgbClr val="FF0000"/>
              </a:solidFill>
              <a:ln w="7938">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38" name="Oval 94"/>
              <p:cNvSpPr>
                <a:spLocks noChangeArrowheads="1"/>
              </p:cNvSpPr>
              <p:nvPr/>
            </p:nvSpPr>
            <p:spPr bwMode="auto">
              <a:xfrm>
                <a:off x="2742" y="1947"/>
                <a:ext cx="42" cy="42"/>
              </a:xfrm>
              <a:prstGeom prst="ellipse">
                <a:avLst/>
              </a:prstGeom>
              <a:solidFill>
                <a:srgbClr val="FF0000"/>
              </a:solidFill>
              <a:ln w="7938">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39" name="Oval 95"/>
              <p:cNvSpPr>
                <a:spLocks noChangeArrowheads="1"/>
              </p:cNvSpPr>
              <p:nvPr/>
            </p:nvSpPr>
            <p:spPr bwMode="auto">
              <a:xfrm>
                <a:off x="2876" y="1936"/>
                <a:ext cx="42" cy="43"/>
              </a:xfrm>
              <a:prstGeom prst="ellipse">
                <a:avLst/>
              </a:prstGeom>
              <a:solidFill>
                <a:srgbClr val="FF0000"/>
              </a:solidFill>
              <a:ln w="7938">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40" name="Oval 96"/>
              <p:cNvSpPr>
                <a:spLocks noChangeArrowheads="1"/>
              </p:cNvSpPr>
              <p:nvPr/>
            </p:nvSpPr>
            <p:spPr bwMode="auto">
              <a:xfrm>
                <a:off x="2876" y="2081"/>
                <a:ext cx="42" cy="43"/>
              </a:xfrm>
              <a:prstGeom prst="ellipse">
                <a:avLst/>
              </a:prstGeom>
              <a:solidFill>
                <a:srgbClr val="FF0000"/>
              </a:solidFill>
              <a:ln w="7938">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41" name="Oval 97"/>
              <p:cNvSpPr>
                <a:spLocks noChangeArrowheads="1"/>
              </p:cNvSpPr>
              <p:nvPr/>
            </p:nvSpPr>
            <p:spPr bwMode="auto">
              <a:xfrm>
                <a:off x="840" y="1973"/>
                <a:ext cx="42" cy="42"/>
              </a:xfrm>
              <a:prstGeom prst="ellipse">
                <a:avLst/>
              </a:prstGeom>
              <a:solidFill>
                <a:srgbClr val="FF0000"/>
              </a:solidFill>
              <a:ln w="7938">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42" name="Oval 98"/>
              <p:cNvSpPr>
                <a:spLocks noChangeArrowheads="1"/>
              </p:cNvSpPr>
              <p:nvPr/>
            </p:nvSpPr>
            <p:spPr bwMode="auto">
              <a:xfrm>
                <a:off x="1811" y="1905"/>
                <a:ext cx="43" cy="43"/>
              </a:xfrm>
              <a:prstGeom prst="ellipse">
                <a:avLst/>
              </a:prstGeom>
              <a:solidFill>
                <a:srgbClr val="FF0000"/>
              </a:solidFill>
              <a:ln w="7938">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43" name="Oval 99"/>
              <p:cNvSpPr>
                <a:spLocks noChangeArrowheads="1"/>
              </p:cNvSpPr>
              <p:nvPr/>
            </p:nvSpPr>
            <p:spPr bwMode="auto">
              <a:xfrm>
                <a:off x="757" y="1745"/>
                <a:ext cx="43" cy="43"/>
              </a:xfrm>
              <a:prstGeom prst="ellipse">
                <a:avLst/>
              </a:prstGeom>
              <a:solidFill>
                <a:srgbClr val="FF0000"/>
              </a:solidFill>
              <a:ln w="7938">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44" name="Oval 100"/>
              <p:cNvSpPr>
                <a:spLocks noChangeArrowheads="1"/>
              </p:cNvSpPr>
              <p:nvPr/>
            </p:nvSpPr>
            <p:spPr bwMode="auto">
              <a:xfrm>
                <a:off x="1264" y="1874"/>
                <a:ext cx="42" cy="43"/>
              </a:xfrm>
              <a:prstGeom prst="ellipse">
                <a:avLst/>
              </a:prstGeom>
              <a:solidFill>
                <a:srgbClr val="FF0000"/>
              </a:solidFill>
              <a:ln w="7938">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45" name="Oval 101"/>
              <p:cNvSpPr>
                <a:spLocks noChangeArrowheads="1"/>
              </p:cNvSpPr>
              <p:nvPr/>
            </p:nvSpPr>
            <p:spPr bwMode="auto">
              <a:xfrm>
                <a:off x="804" y="2055"/>
                <a:ext cx="42" cy="43"/>
              </a:xfrm>
              <a:prstGeom prst="ellipse">
                <a:avLst/>
              </a:prstGeom>
              <a:solidFill>
                <a:srgbClr val="FF0000"/>
              </a:solidFill>
              <a:ln w="7938">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46" name="Oval 102"/>
              <p:cNvSpPr>
                <a:spLocks noChangeArrowheads="1"/>
              </p:cNvSpPr>
              <p:nvPr/>
            </p:nvSpPr>
            <p:spPr bwMode="auto">
              <a:xfrm>
                <a:off x="1145" y="2004"/>
                <a:ext cx="42" cy="42"/>
              </a:xfrm>
              <a:prstGeom prst="ellipse">
                <a:avLst/>
              </a:prstGeom>
              <a:solidFill>
                <a:srgbClr val="FF0000"/>
              </a:solidFill>
              <a:ln w="7938">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47" name="Oval 103"/>
              <p:cNvSpPr>
                <a:spLocks noChangeArrowheads="1"/>
              </p:cNvSpPr>
              <p:nvPr/>
            </p:nvSpPr>
            <p:spPr bwMode="auto">
              <a:xfrm>
                <a:off x="566" y="2314"/>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48" name="Oval 104"/>
              <p:cNvSpPr>
                <a:spLocks noChangeArrowheads="1"/>
              </p:cNvSpPr>
              <p:nvPr/>
            </p:nvSpPr>
            <p:spPr bwMode="auto">
              <a:xfrm>
                <a:off x="613" y="2660"/>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49" name="Oval 105"/>
              <p:cNvSpPr>
                <a:spLocks noChangeArrowheads="1"/>
              </p:cNvSpPr>
              <p:nvPr/>
            </p:nvSpPr>
            <p:spPr bwMode="auto">
              <a:xfrm>
                <a:off x="618" y="2210"/>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50" name="Oval 106"/>
              <p:cNvSpPr>
                <a:spLocks noChangeArrowheads="1"/>
              </p:cNvSpPr>
              <p:nvPr/>
            </p:nvSpPr>
            <p:spPr bwMode="auto">
              <a:xfrm>
                <a:off x="623" y="2515"/>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51" name="Oval 107"/>
              <p:cNvSpPr>
                <a:spLocks noChangeArrowheads="1"/>
              </p:cNvSpPr>
              <p:nvPr/>
            </p:nvSpPr>
            <p:spPr bwMode="auto">
              <a:xfrm>
                <a:off x="638" y="2272"/>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52" name="Oval 108"/>
              <p:cNvSpPr>
                <a:spLocks noChangeArrowheads="1"/>
              </p:cNvSpPr>
              <p:nvPr/>
            </p:nvSpPr>
            <p:spPr bwMode="auto">
              <a:xfrm>
                <a:off x="680" y="2422"/>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53" name="Oval 109"/>
              <p:cNvSpPr>
                <a:spLocks noChangeArrowheads="1"/>
              </p:cNvSpPr>
              <p:nvPr/>
            </p:nvSpPr>
            <p:spPr bwMode="auto">
              <a:xfrm>
                <a:off x="706" y="2365"/>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54" name="Oval 110"/>
              <p:cNvSpPr>
                <a:spLocks noChangeArrowheads="1"/>
              </p:cNvSpPr>
              <p:nvPr/>
            </p:nvSpPr>
            <p:spPr bwMode="auto">
              <a:xfrm>
                <a:off x="731" y="1756"/>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55" name="Oval 111"/>
              <p:cNvSpPr>
                <a:spLocks noChangeArrowheads="1"/>
              </p:cNvSpPr>
              <p:nvPr/>
            </p:nvSpPr>
            <p:spPr bwMode="auto">
              <a:xfrm>
                <a:off x="737" y="1978"/>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56" name="Oval 112"/>
              <p:cNvSpPr>
                <a:spLocks noChangeArrowheads="1"/>
              </p:cNvSpPr>
              <p:nvPr/>
            </p:nvSpPr>
            <p:spPr bwMode="auto">
              <a:xfrm>
                <a:off x="757" y="2221"/>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57" name="Oval 113"/>
              <p:cNvSpPr>
                <a:spLocks noChangeArrowheads="1"/>
              </p:cNvSpPr>
              <p:nvPr/>
            </p:nvSpPr>
            <p:spPr bwMode="auto">
              <a:xfrm>
                <a:off x="773" y="2376"/>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58" name="Oval 114"/>
              <p:cNvSpPr>
                <a:spLocks noChangeArrowheads="1"/>
              </p:cNvSpPr>
              <p:nvPr/>
            </p:nvSpPr>
            <p:spPr bwMode="auto">
              <a:xfrm>
                <a:off x="804" y="2825"/>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59" name="Oval 115"/>
              <p:cNvSpPr>
                <a:spLocks noChangeArrowheads="1"/>
              </p:cNvSpPr>
              <p:nvPr/>
            </p:nvSpPr>
            <p:spPr bwMode="auto">
              <a:xfrm>
                <a:off x="804" y="2045"/>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60" name="Oval 116"/>
              <p:cNvSpPr>
                <a:spLocks noChangeArrowheads="1"/>
              </p:cNvSpPr>
              <p:nvPr/>
            </p:nvSpPr>
            <p:spPr bwMode="auto">
              <a:xfrm>
                <a:off x="814" y="2800"/>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61" name="Oval 117"/>
              <p:cNvSpPr>
                <a:spLocks noChangeArrowheads="1"/>
              </p:cNvSpPr>
              <p:nvPr/>
            </p:nvSpPr>
            <p:spPr bwMode="auto">
              <a:xfrm>
                <a:off x="824" y="2272"/>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62" name="Oval 118"/>
              <p:cNvSpPr>
                <a:spLocks noChangeArrowheads="1"/>
              </p:cNvSpPr>
              <p:nvPr/>
            </p:nvSpPr>
            <p:spPr bwMode="auto">
              <a:xfrm>
                <a:off x="830" y="2179"/>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63" name="Oval 119"/>
              <p:cNvSpPr>
                <a:spLocks noChangeArrowheads="1"/>
              </p:cNvSpPr>
              <p:nvPr/>
            </p:nvSpPr>
            <p:spPr bwMode="auto">
              <a:xfrm>
                <a:off x="840" y="2029"/>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64" name="Oval 120"/>
              <p:cNvSpPr>
                <a:spLocks noChangeArrowheads="1"/>
              </p:cNvSpPr>
              <p:nvPr/>
            </p:nvSpPr>
            <p:spPr bwMode="auto">
              <a:xfrm>
                <a:off x="850" y="2221"/>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65" name="Oval 121"/>
              <p:cNvSpPr>
                <a:spLocks noChangeArrowheads="1"/>
              </p:cNvSpPr>
              <p:nvPr/>
            </p:nvSpPr>
            <p:spPr bwMode="auto">
              <a:xfrm>
                <a:off x="855" y="2345"/>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66" name="Oval 122"/>
              <p:cNvSpPr>
                <a:spLocks noChangeArrowheads="1"/>
              </p:cNvSpPr>
              <p:nvPr/>
            </p:nvSpPr>
            <p:spPr bwMode="auto">
              <a:xfrm>
                <a:off x="855" y="2185"/>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67" name="Oval 123"/>
              <p:cNvSpPr>
                <a:spLocks noChangeArrowheads="1"/>
              </p:cNvSpPr>
              <p:nvPr/>
            </p:nvSpPr>
            <p:spPr bwMode="auto">
              <a:xfrm>
                <a:off x="861" y="2055"/>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68" name="Oval 124"/>
              <p:cNvSpPr>
                <a:spLocks noChangeArrowheads="1"/>
              </p:cNvSpPr>
              <p:nvPr/>
            </p:nvSpPr>
            <p:spPr bwMode="auto">
              <a:xfrm>
                <a:off x="907" y="1962"/>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69" name="Oval 125"/>
              <p:cNvSpPr>
                <a:spLocks noChangeArrowheads="1"/>
              </p:cNvSpPr>
              <p:nvPr/>
            </p:nvSpPr>
            <p:spPr bwMode="auto">
              <a:xfrm>
                <a:off x="917" y="2123"/>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70" name="Oval 126"/>
              <p:cNvSpPr>
                <a:spLocks noChangeArrowheads="1"/>
              </p:cNvSpPr>
              <p:nvPr/>
            </p:nvSpPr>
            <p:spPr bwMode="auto">
              <a:xfrm>
                <a:off x="943" y="2707"/>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71" name="Oval 127"/>
              <p:cNvSpPr>
                <a:spLocks noChangeArrowheads="1"/>
              </p:cNvSpPr>
              <p:nvPr/>
            </p:nvSpPr>
            <p:spPr bwMode="auto">
              <a:xfrm>
                <a:off x="948" y="2314"/>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72" name="Oval 128"/>
              <p:cNvSpPr>
                <a:spLocks noChangeArrowheads="1"/>
              </p:cNvSpPr>
              <p:nvPr/>
            </p:nvSpPr>
            <p:spPr bwMode="auto">
              <a:xfrm>
                <a:off x="948" y="2458"/>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73" name="Oval 129"/>
              <p:cNvSpPr>
                <a:spLocks noChangeArrowheads="1"/>
              </p:cNvSpPr>
              <p:nvPr/>
            </p:nvSpPr>
            <p:spPr bwMode="auto">
              <a:xfrm>
                <a:off x="969" y="2086"/>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74" name="Oval 130"/>
              <p:cNvSpPr>
                <a:spLocks noChangeArrowheads="1"/>
              </p:cNvSpPr>
              <p:nvPr/>
            </p:nvSpPr>
            <p:spPr bwMode="auto">
              <a:xfrm>
                <a:off x="969" y="2345"/>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75" name="Oval 131"/>
              <p:cNvSpPr>
                <a:spLocks noChangeArrowheads="1"/>
              </p:cNvSpPr>
              <p:nvPr/>
            </p:nvSpPr>
            <p:spPr bwMode="auto">
              <a:xfrm>
                <a:off x="979" y="2355"/>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76" name="Oval 132"/>
              <p:cNvSpPr>
                <a:spLocks noChangeArrowheads="1"/>
              </p:cNvSpPr>
              <p:nvPr/>
            </p:nvSpPr>
            <p:spPr bwMode="auto">
              <a:xfrm>
                <a:off x="1016" y="2355"/>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77" name="Oval 133"/>
              <p:cNvSpPr>
                <a:spLocks noChangeArrowheads="1"/>
              </p:cNvSpPr>
              <p:nvPr/>
            </p:nvSpPr>
            <p:spPr bwMode="auto">
              <a:xfrm>
                <a:off x="1047" y="2324"/>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78" name="Oval 134"/>
              <p:cNvSpPr>
                <a:spLocks noChangeArrowheads="1"/>
              </p:cNvSpPr>
              <p:nvPr/>
            </p:nvSpPr>
            <p:spPr bwMode="auto">
              <a:xfrm>
                <a:off x="1067" y="2050"/>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79" name="Oval 135"/>
              <p:cNvSpPr>
                <a:spLocks noChangeArrowheads="1"/>
              </p:cNvSpPr>
              <p:nvPr/>
            </p:nvSpPr>
            <p:spPr bwMode="auto">
              <a:xfrm>
                <a:off x="1083" y="2102"/>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80" name="Oval 136"/>
              <p:cNvSpPr>
                <a:spLocks noChangeArrowheads="1"/>
              </p:cNvSpPr>
              <p:nvPr/>
            </p:nvSpPr>
            <p:spPr bwMode="auto">
              <a:xfrm>
                <a:off x="1109" y="2350"/>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81" name="Oval 137"/>
              <p:cNvSpPr>
                <a:spLocks noChangeArrowheads="1"/>
              </p:cNvSpPr>
              <p:nvPr/>
            </p:nvSpPr>
            <p:spPr bwMode="auto">
              <a:xfrm>
                <a:off x="1114" y="2050"/>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82" name="Oval 138"/>
              <p:cNvSpPr>
                <a:spLocks noChangeArrowheads="1"/>
              </p:cNvSpPr>
              <p:nvPr/>
            </p:nvSpPr>
            <p:spPr bwMode="auto">
              <a:xfrm>
                <a:off x="1119" y="2324"/>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83" name="Oval 139"/>
              <p:cNvSpPr>
                <a:spLocks noChangeArrowheads="1"/>
              </p:cNvSpPr>
              <p:nvPr/>
            </p:nvSpPr>
            <p:spPr bwMode="auto">
              <a:xfrm>
                <a:off x="1140" y="2324"/>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84" name="Oval 140"/>
              <p:cNvSpPr>
                <a:spLocks noChangeArrowheads="1"/>
              </p:cNvSpPr>
              <p:nvPr/>
            </p:nvSpPr>
            <p:spPr bwMode="auto">
              <a:xfrm>
                <a:off x="1160" y="2190"/>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85" name="Oval 141"/>
              <p:cNvSpPr>
                <a:spLocks noChangeArrowheads="1"/>
              </p:cNvSpPr>
              <p:nvPr/>
            </p:nvSpPr>
            <p:spPr bwMode="auto">
              <a:xfrm>
                <a:off x="1181" y="2350"/>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86" name="Oval 142"/>
              <p:cNvSpPr>
                <a:spLocks noChangeArrowheads="1"/>
              </p:cNvSpPr>
              <p:nvPr/>
            </p:nvSpPr>
            <p:spPr bwMode="auto">
              <a:xfrm>
                <a:off x="1181" y="2143"/>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87" name="Oval 143"/>
              <p:cNvSpPr>
                <a:spLocks noChangeArrowheads="1"/>
              </p:cNvSpPr>
              <p:nvPr/>
            </p:nvSpPr>
            <p:spPr bwMode="auto">
              <a:xfrm>
                <a:off x="1191" y="2608"/>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88" name="Oval 144"/>
              <p:cNvSpPr>
                <a:spLocks noChangeArrowheads="1"/>
              </p:cNvSpPr>
              <p:nvPr/>
            </p:nvSpPr>
            <p:spPr bwMode="auto">
              <a:xfrm>
                <a:off x="1212" y="2200"/>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89" name="Oval 145"/>
              <p:cNvSpPr>
                <a:spLocks noChangeArrowheads="1"/>
              </p:cNvSpPr>
              <p:nvPr/>
            </p:nvSpPr>
            <p:spPr bwMode="auto">
              <a:xfrm>
                <a:off x="1217" y="2608"/>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90" name="Oval 146"/>
              <p:cNvSpPr>
                <a:spLocks noChangeArrowheads="1"/>
              </p:cNvSpPr>
              <p:nvPr/>
            </p:nvSpPr>
            <p:spPr bwMode="auto">
              <a:xfrm>
                <a:off x="1227" y="2686"/>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91" name="Oval 147"/>
              <p:cNvSpPr>
                <a:spLocks noChangeArrowheads="1"/>
              </p:cNvSpPr>
              <p:nvPr/>
            </p:nvSpPr>
            <p:spPr bwMode="auto">
              <a:xfrm>
                <a:off x="1227" y="1967"/>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92" name="Oval 148"/>
              <p:cNvSpPr>
                <a:spLocks noChangeArrowheads="1"/>
              </p:cNvSpPr>
              <p:nvPr/>
            </p:nvSpPr>
            <p:spPr bwMode="auto">
              <a:xfrm>
                <a:off x="1243" y="2412"/>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93" name="Oval 149"/>
              <p:cNvSpPr>
                <a:spLocks noChangeArrowheads="1"/>
              </p:cNvSpPr>
              <p:nvPr/>
            </p:nvSpPr>
            <p:spPr bwMode="auto">
              <a:xfrm>
                <a:off x="1253" y="2376"/>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94" name="Oval 150"/>
              <p:cNvSpPr>
                <a:spLocks noChangeArrowheads="1"/>
              </p:cNvSpPr>
              <p:nvPr/>
            </p:nvSpPr>
            <p:spPr bwMode="auto">
              <a:xfrm>
                <a:off x="1284" y="2324"/>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95" name="Oval 151"/>
              <p:cNvSpPr>
                <a:spLocks noChangeArrowheads="1"/>
              </p:cNvSpPr>
              <p:nvPr/>
            </p:nvSpPr>
            <p:spPr bwMode="auto">
              <a:xfrm>
                <a:off x="1331" y="2350"/>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96" name="Oval 152"/>
              <p:cNvSpPr>
                <a:spLocks noChangeArrowheads="1"/>
              </p:cNvSpPr>
              <p:nvPr/>
            </p:nvSpPr>
            <p:spPr bwMode="auto">
              <a:xfrm>
                <a:off x="1362" y="2484"/>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97" name="Oval 153"/>
              <p:cNvSpPr>
                <a:spLocks noChangeArrowheads="1"/>
              </p:cNvSpPr>
              <p:nvPr/>
            </p:nvSpPr>
            <p:spPr bwMode="auto">
              <a:xfrm>
                <a:off x="1398" y="1957"/>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98" name="Oval 154"/>
              <p:cNvSpPr>
                <a:spLocks noChangeArrowheads="1"/>
              </p:cNvSpPr>
              <p:nvPr/>
            </p:nvSpPr>
            <p:spPr bwMode="auto">
              <a:xfrm>
                <a:off x="1424" y="2422"/>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99" name="Oval 155"/>
              <p:cNvSpPr>
                <a:spLocks noChangeArrowheads="1"/>
              </p:cNvSpPr>
              <p:nvPr/>
            </p:nvSpPr>
            <p:spPr bwMode="auto">
              <a:xfrm>
                <a:off x="1460" y="2272"/>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00" name="Oval 156"/>
              <p:cNvSpPr>
                <a:spLocks noChangeArrowheads="1"/>
              </p:cNvSpPr>
              <p:nvPr/>
            </p:nvSpPr>
            <p:spPr bwMode="auto">
              <a:xfrm>
                <a:off x="1548" y="2159"/>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01" name="Oval 157"/>
              <p:cNvSpPr>
                <a:spLocks noChangeArrowheads="1"/>
              </p:cNvSpPr>
              <p:nvPr/>
            </p:nvSpPr>
            <p:spPr bwMode="auto">
              <a:xfrm>
                <a:off x="1574" y="2257"/>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02" name="Oval 158"/>
              <p:cNvSpPr>
                <a:spLocks noChangeArrowheads="1"/>
              </p:cNvSpPr>
              <p:nvPr/>
            </p:nvSpPr>
            <p:spPr bwMode="auto">
              <a:xfrm>
                <a:off x="1574" y="2210"/>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03" name="Oval 159"/>
              <p:cNvSpPr>
                <a:spLocks noChangeArrowheads="1"/>
              </p:cNvSpPr>
              <p:nvPr/>
            </p:nvSpPr>
            <p:spPr bwMode="auto">
              <a:xfrm>
                <a:off x="1600" y="2293"/>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04" name="Oval 160"/>
              <p:cNvSpPr>
                <a:spLocks noChangeArrowheads="1"/>
              </p:cNvSpPr>
              <p:nvPr/>
            </p:nvSpPr>
            <p:spPr bwMode="auto">
              <a:xfrm>
                <a:off x="1605" y="2309"/>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05" name="Oval 161"/>
              <p:cNvSpPr>
                <a:spLocks noChangeArrowheads="1"/>
              </p:cNvSpPr>
              <p:nvPr/>
            </p:nvSpPr>
            <p:spPr bwMode="auto">
              <a:xfrm>
                <a:off x="1605" y="2593"/>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06" name="Oval 162"/>
              <p:cNvSpPr>
                <a:spLocks noChangeArrowheads="1"/>
              </p:cNvSpPr>
              <p:nvPr/>
            </p:nvSpPr>
            <p:spPr bwMode="auto">
              <a:xfrm>
                <a:off x="1646" y="2722"/>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07" name="Oval 163"/>
              <p:cNvSpPr>
                <a:spLocks noChangeArrowheads="1"/>
              </p:cNvSpPr>
              <p:nvPr/>
            </p:nvSpPr>
            <p:spPr bwMode="auto">
              <a:xfrm>
                <a:off x="1708" y="2536"/>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08" name="Oval 164"/>
              <p:cNvSpPr>
                <a:spLocks noChangeArrowheads="1"/>
              </p:cNvSpPr>
              <p:nvPr/>
            </p:nvSpPr>
            <p:spPr bwMode="auto">
              <a:xfrm>
                <a:off x="1729" y="2267"/>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09" name="Oval 165"/>
              <p:cNvSpPr>
                <a:spLocks noChangeArrowheads="1"/>
              </p:cNvSpPr>
              <p:nvPr/>
            </p:nvSpPr>
            <p:spPr bwMode="auto">
              <a:xfrm>
                <a:off x="1811" y="2360"/>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10" name="Oval 166"/>
              <p:cNvSpPr>
                <a:spLocks noChangeArrowheads="1"/>
              </p:cNvSpPr>
              <p:nvPr/>
            </p:nvSpPr>
            <p:spPr bwMode="auto">
              <a:xfrm>
                <a:off x="1858" y="2515"/>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11" name="Oval 167"/>
              <p:cNvSpPr>
                <a:spLocks noChangeArrowheads="1"/>
              </p:cNvSpPr>
              <p:nvPr/>
            </p:nvSpPr>
            <p:spPr bwMode="auto">
              <a:xfrm>
                <a:off x="1935" y="2541"/>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12" name="Oval 168"/>
              <p:cNvSpPr>
                <a:spLocks noChangeArrowheads="1"/>
              </p:cNvSpPr>
              <p:nvPr/>
            </p:nvSpPr>
            <p:spPr bwMode="auto">
              <a:xfrm>
                <a:off x="1972" y="2412"/>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13" name="Oval 169"/>
              <p:cNvSpPr>
                <a:spLocks noChangeArrowheads="1"/>
              </p:cNvSpPr>
              <p:nvPr/>
            </p:nvSpPr>
            <p:spPr bwMode="auto">
              <a:xfrm>
                <a:off x="2034" y="2247"/>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14" name="Oval 170"/>
              <p:cNvSpPr>
                <a:spLocks noChangeArrowheads="1"/>
              </p:cNvSpPr>
              <p:nvPr/>
            </p:nvSpPr>
            <p:spPr bwMode="auto">
              <a:xfrm>
                <a:off x="2168" y="2526"/>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15" name="Oval 171"/>
              <p:cNvSpPr>
                <a:spLocks noChangeArrowheads="1"/>
              </p:cNvSpPr>
              <p:nvPr/>
            </p:nvSpPr>
            <p:spPr bwMode="auto">
              <a:xfrm>
                <a:off x="2323" y="2133"/>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16" name="Oval 172"/>
              <p:cNvSpPr>
                <a:spLocks noChangeArrowheads="1"/>
              </p:cNvSpPr>
              <p:nvPr/>
            </p:nvSpPr>
            <p:spPr bwMode="auto">
              <a:xfrm>
                <a:off x="2349" y="2355"/>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17" name="Oval 173"/>
              <p:cNvSpPr>
                <a:spLocks noChangeArrowheads="1"/>
              </p:cNvSpPr>
              <p:nvPr/>
            </p:nvSpPr>
            <p:spPr bwMode="auto">
              <a:xfrm>
                <a:off x="2540" y="2526"/>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18" name="Oval 174"/>
              <p:cNvSpPr>
                <a:spLocks noChangeArrowheads="1"/>
              </p:cNvSpPr>
              <p:nvPr/>
            </p:nvSpPr>
            <p:spPr bwMode="auto">
              <a:xfrm>
                <a:off x="2571" y="2407"/>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19" name="Oval 175"/>
              <p:cNvSpPr>
                <a:spLocks noChangeArrowheads="1"/>
              </p:cNvSpPr>
              <p:nvPr/>
            </p:nvSpPr>
            <p:spPr bwMode="auto">
              <a:xfrm>
                <a:off x="2612" y="2572"/>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20" name="Oval 176"/>
              <p:cNvSpPr>
                <a:spLocks noChangeArrowheads="1"/>
              </p:cNvSpPr>
              <p:nvPr/>
            </p:nvSpPr>
            <p:spPr bwMode="auto">
              <a:xfrm>
                <a:off x="582" y="2061"/>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21" name="Oval 177"/>
              <p:cNvSpPr>
                <a:spLocks noChangeArrowheads="1"/>
              </p:cNvSpPr>
              <p:nvPr/>
            </p:nvSpPr>
            <p:spPr bwMode="auto">
              <a:xfrm>
                <a:off x="649" y="2241"/>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22" name="Oval 178"/>
              <p:cNvSpPr>
                <a:spLocks noChangeArrowheads="1"/>
              </p:cNvSpPr>
              <p:nvPr/>
            </p:nvSpPr>
            <p:spPr bwMode="auto">
              <a:xfrm>
                <a:off x="654" y="2278"/>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23" name="Oval 179"/>
              <p:cNvSpPr>
                <a:spLocks noChangeArrowheads="1"/>
              </p:cNvSpPr>
              <p:nvPr/>
            </p:nvSpPr>
            <p:spPr bwMode="auto">
              <a:xfrm>
                <a:off x="680" y="2247"/>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24" name="Oval 180"/>
              <p:cNvSpPr>
                <a:spLocks noChangeArrowheads="1"/>
              </p:cNvSpPr>
              <p:nvPr/>
            </p:nvSpPr>
            <p:spPr bwMode="auto">
              <a:xfrm>
                <a:off x="700" y="2071"/>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25" name="Oval 181"/>
              <p:cNvSpPr>
                <a:spLocks noChangeArrowheads="1"/>
              </p:cNvSpPr>
              <p:nvPr/>
            </p:nvSpPr>
            <p:spPr bwMode="auto">
              <a:xfrm>
                <a:off x="716" y="2495"/>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26" name="Oval 182"/>
              <p:cNvSpPr>
                <a:spLocks noChangeArrowheads="1"/>
              </p:cNvSpPr>
              <p:nvPr/>
            </p:nvSpPr>
            <p:spPr bwMode="auto">
              <a:xfrm>
                <a:off x="716" y="2624"/>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27" name="Oval 183"/>
              <p:cNvSpPr>
                <a:spLocks noChangeArrowheads="1"/>
              </p:cNvSpPr>
              <p:nvPr/>
            </p:nvSpPr>
            <p:spPr bwMode="auto">
              <a:xfrm>
                <a:off x="721" y="2650"/>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28" name="Oval 184"/>
              <p:cNvSpPr>
                <a:spLocks noChangeArrowheads="1"/>
              </p:cNvSpPr>
              <p:nvPr/>
            </p:nvSpPr>
            <p:spPr bwMode="auto">
              <a:xfrm>
                <a:off x="747" y="2526"/>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29" name="Oval 185"/>
              <p:cNvSpPr>
                <a:spLocks noChangeArrowheads="1"/>
              </p:cNvSpPr>
              <p:nvPr/>
            </p:nvSpPr>
            <p:spPr bwMode="auto">
              <a:xfrm>
                <a:off x="752" y="2407"/>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30" name="Oval 186"/>
              <p:cNvSpPr>
                <a:spLocks noChangeArrowheads="1"/>
              </p:cNvSpPr>
              <p:nvPr/>
            </p:nvSpPr>
            <p:spPr bwMode="auto">
              <a:xfrm>
                <a:off x="757" y="2541"/>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31" name="Oval 187"/>
              <p:cNvSpPr>
                <a:spLocks noChangeArrowheads="1"/>
              </p:cNvSpPr>
              <p:nvPr/>
            </p:nvSpPr>
            <p:spPr bwMode="auto">
              <a:xfrm>
                <a:off x="768" y="2629"/>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32" name="Oval 188"/>
              <p:cNvSpPr>
                <a:spLocks noChangeArrowheads="1"/>
              </p:cNvSpPr>
              <p:nvPr/>
            </p:nvSpPr>
            <p:spPr bwMode="auto">
              <a:xfrm>
                <a:off x="768" y="2562"/>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33" name="Oval 189"/>
              <p:cNvSpPr>
                <a:spLocks noChangeArrowheads="1"/>
              </p:cNvSpPr>
              <p:nvPr/>
            </p:nvSpPr>
            <p:spPr bwMode="auto">
              <a:xfrm>
                <a:off x="778" y="2071"/>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34" name="Oval 190"/>
              <p:cNvSpPr>
                <a:spLocks noChangeArrowheads="1"/>
              </p:cNvSpPr>
              <p:nvPr/>
            </p:nvSpPr>
            <p:spPr bwMode="auto">
              <a:xfrm>
                <a:off x="799" y="2453"/>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35" name="Oval 191"/>
              <p:cNvSpPr>
                <a:spLocks noChangeArrowheads="1"/>
              </p:cNvSpPr>
              <p:nvPr/>
            </p:nvSpPr>
            <p:spPr bwMode="auto">
              <a:xfrm>
                <a:off x="819" y="2376"/>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36" name="Oval 192"/>
              <p:cNvSpPr>
                <a:spLocks noChangeArrowheads="1"/>
              </p:cNvSpPr>
              <p:nvPr/>
            </p:nvSpPr>
            <p:spPr bwMode="auto">
              <a:xfrm>
                <a:off x="824" y="2422"/>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37" name="Oval 193"/>
              <p:cNvSpPr>
                <a:spLocks noChangeArrowheads="1"/>
              </p:cNvSpPr>
              <p:nvPr/>
            </p:nvSpPr>
            <p:spPr bwMode="auto">
              <a:xfrm>
                <a:off x="830" y="2624"/>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38" name="Oval 194"/>
              <p:cNvSpPr>
                <a:spLocks noChangeArrowheads="1"/>
              </p:cNvSpPr>
              <p:nvPr/>
            </p:nvSpPr>
            <p:spPr bwMode="auto">
              <a:xfrm>
                <a:off x="830" y="2107"/>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39" name="Oval 195"/>
              <p:cNvSpPr>
                <a:spLocks noChangeArrowheads="1"/>
              </p:cNvSpPr>
              <p:nvPr/>
            </p:nvSpPr>
            <p:spPr bwMode="auto">
              <a:xfrm>
                <a:off x="830" y="2660"/>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40" name="Oval 196"/>
              <p:cNvSpPr>
                <a:spLocks noChangeArrowheads="1"/>
              </p:cNvSpPr>
              <p:nvPr/>
            </p:nvSpPr>
            <p:spPr bwMode="auto">
              <a:xfrm>
                <a:off x="845" y="2345"/>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41" name="Oval 197"/>
              <p:cNvSpPr>
                <a:spLocks noChangeArrowheads="1"/>
              </p:cNvSpPr>
              <p:nvPr/>
            </p:nvSpPr>
            <p:spPr bwMode="auto">
              <a:xfrm>
                <a:off x="850" y="2272"/>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42" name="Oval 198"/>
              <p:cNvSpPr>
                <a:spLocks noChangeArrowheads="1"/>
              </p:cNvSpPr>
              <p:nvPr/>
            </p:nvSpPr>
            <p:spPr bwMode="auto">
              <a:xfrm>
                <a:off x="855" y="2174"/>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43" name="Oval 199"/>
              <p:cNvSpPr>
                <a:spLocks noChangeArrowheads="1"/>
              </p:cNvSpPr>
              <p:nvPr/>
            </p:nvSpPr>
            <p:spPr bwMode="auto">
              <a:xfrm>
                <a:off x="861" y="2526"/>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44" name="Oval 200"/>
              <p:cNvSpPr>
                <a:spLocks noChangeArrowheads="1"/>
              </p:cNvSpPr>
              <p:nvPr/>
            </p:nvSpPr>
            <p:spPr bwMode="auto">
              <a:xfrm>
                <a:off x="866" y="2267"/>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45" name="Oval 201"/>
              <p:cNvSpPr>
                <a:spLocks noChangeArrowheads="1"/>
              </p:cNvSpPr>
              <p:nvPr/>
            </p:nvSpPr>
            <p:spPr bwMode="auto">
              <a:xfrm>
                <a:off x="881" y="2417"/>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46" name="Oval 202"/>
              <p:cNvSpPr>
                <a:spLocks noChangeArrowheads="1"/>
              </p:cNvSpPr>
              <p:nvPr/>
            </p:nvSpPr>
            <p:spPr bwMode="auto">
              <a:xfrm>
                <a:off x="886" y="2624"/>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47" name="Oval 203"/>
              <p:cNvSpPr>
                <a:spLocks noChangeArrowheads="1"/>
              </p:cNvSpPr>
              <p:nvPr/>
            </p:nvSpPr>
            <p:spPr bwMode="auto">
              <a:xfrm>
                <a:off x="897" y="2061"/>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48" name="Oval 204"/>
              <p:cNvSpPr>
                <a:spLocks noChangeArrowheads="1"/>
              </p:cNvSpPr>
              <p:nvPr/>
            </p:nvSpPr>
            <p:spPr bwMode="auto">
              <a:xfrm>
                <a:off x="907" y="2458"/>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49" name="Oval 205"/>
              <p:cNvSpPr>
                <a:spLocks noChangeArrowheads="1"/>
              </p:cNvSpPr>
              <p:nvPr/>
            </p:nvSpPr>
            <p:spPr bwMode="auto">
              <a:xfrm>
                <a:off x="917" y="2536"/>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5" name="Group 407"/>
            <p:cNvGrpSpPr>
              <a:grpSpLocks/>
            </p:cNvGrpSpPr>
            <p:nvPr/>
          </p:nvGrpSpPr>
          <p:grpSpPr bwMode="auto">
            <a:xfrm>
              <a:off x="923" y="1988"/>
              <a:ext cx="1039" cy="880"/>
              <a:chOff x="923" y="1988"/>
              <a:chExt cx="1039" cy="880"/>
            </a:xfrm>
          </p:grpSpPr>
          <p:sp>
            <p:nvSpPr>
              <p:cNvPr id="6351" name="Oval 207"/>
              <p:cNvSpPr>
                <a:spLocks noChangeArrowheads="1"/>
              </p:cNvSpPr>
              <p:nvPr/>
            </p:nvSpPr>
            <p:spPr bwMode="auto">
              <a:xfrm>
                <a:off x="923" y="2469"/>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52" name="Oval 208"/>
              <p:cNvSpPr>
                <a:spLocks noChangeArrowheads="1"/>
              </p:cNvSpPr>
              <p:nvPr/>
            </p:nvSpPr>
            <p:spPr bwMode="auto">
              <a:xfrm>
                <a:off x="943" y="2577"/>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53" name="Oval 209"/>
              <p:cNvSpPr>
                <a:spLocks noChangeArrowheads="1"/>
              </p:cNvSpPr>
              <p:nvPr/>
            </p:nvSpPr>
            <p:spPr bwMode="auto">
              <a:xfrm>
                <a:off x="943" y="2174"/>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54" name="Oval 210"/>
              <p:cNvSpPr>
                <a:spLocks noChangeArrowheads="1"/>
              </p:cNvSpPr>
              <p:nvPr/>
            </p:nvSpPr>
            <p:spPr bwMode="auto">
              <a:xfrm>
                <a:off x="948" y="2634"/>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55" name="Oval 211"/>
              <p:cNvSpPr>
                <a:spLocks noChangeArrowheads="1"/>
              </p:cNvSpPr>
              <p:nvPr/>
            </p:nvSpPr>
            <p:spPr bwMode="auto">
              <a:xfrm>
                <a:off x="948" y="2572"/>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56" name="Oval 212"/>
              <p:cNvSpPr>
                <a:spLocks noChangeArrowheads="1"/>
              </p:cNvSpPr>
              <p:nvPr/>
            </p:nvSpPr>
            <p:spPr bwMode="auto">
              <a:xfrm>
                <a:off x="954" y="2567"/>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57" name="Oval 213"/>
              <p:cNvSpPr>
                <a:spLocks noChangeArrowheads="1"/>
              </p:cNvSpPr>
              <p:nvPr/>
            </p:nvSpPr>
            <p:spPr bwMode="auto">
              <a:xfrm>
                <a:off x="954" y="2123"/>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58" name="Oval 214"/>
              <p:cNvSpPr>
                <a:spLocks noChangeArrowheads="1"/>
              </p:cNvSpPr>
              <p:nvPr/>
            </p:nvSpPr>
            <p:spPr bwMode="auto">
              <a:xfrm>
                <a:off x="954" y="2050"/>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59" name="Oval 215"/>
              <p:cNvSpPr>
                <a:spLocks noChangeArrowheads="1"/>
              </p:cNvSpPr>
              <p:nvPr/>
            </p:nvSpPr>
            <p:spPr bwMode="auto">
              <a:xfrm>
                <a:off x="954" y="2319"/>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60" name="Oval 216"/>
              <p:cNvSpPr>
                <a:spLocks noChangeArrowheads="1"/>
              </p:cNvSpPr>
              <p:nvPr/>
            </p:nvSpPr>
            <p:spPr bwMode="auto">
              <a:xfrm>
                <a:off x="954" y="2412"/>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61" name="Oval 217"/>
              <p:cNvSpPr>
                <a:spLocks noChangeArrowheads="1"/>
              </p:cNvSpPr>
              <p:nvPr/>
            </p:nvSpPr>
            <p:spPr bwMode="auto">
              <a:xfrm>
                <a:off x="959" y="2495"/>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62" name="Oval 218"/>
              <p:cNvSpPr>
                <a:spLocks noChangeArrowheads="1"/>
              </p:cNvSpPr>
              <p:nvPr/>
            </p:nvSpPr>
            <p:spPr bwMode="auto">
              <a:xfrm>
                <a:off x="959" y="2505"/>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63" name="Oval 219"/>
              <p:cNvSpPr>
                <a:spLocks noChangeArrowheads="1"/>
              </p:cNvSpPr>
              <p:nvPr/>
            </p:nvSpPr>
            <p:spPr bwMode="auto">
              <a:xfrm>
                <a:off x="959" y="2701"/>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64" name="Oval 220"/>
              <p:cNvSpPr>
                <a:spLocks noChangeArrowheads="1"/>
              </p:cNvSpPr>
              <p:nvPr/>
            </p:nvSpPr>
            <p:spPr bwMode="auto">
              <a:xfrm>
                <a:off x="959" y="2448"/>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65" name="Oval 221"/>
              <p:cNvSpPr>
                <a:spLocks noChangeArrowheads="1"/>
              </p:cNvSpPr>
              <p:nvPr/>
            </p:nvSpPr>
            <p:spPr bwMode="auto">
              <a:xfrm>
                <a:off x="964" y="2613"/>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66" name="Oval 222"/>
              <p:cNvSpPr>
                <a:spLocks noChangeArrowheads="1"/>
              </p:cNvSpPr>
              <p:nvPr/>
            </p:nvSpPr>
            <p:spPr bwMode="auto">
              <a:xfrm>
                <a:off x="964" y="2288"/>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67" name="Oval 223"/>
              <p:cNvSpPr>
                <a:spLocks noChangeArrowheads="1"/>
              </p:cNvSpPr>
              <p:nvPr/>
            </p:nvSpPr>
            <p:spPr bwMode="auto">
              <a:xfrm>
                <a:off x="969" y="2464"/>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68" name="Oval 224"/>
              <p:cNvSpPr>
                <a:spLocks noChangeArrowheads="1"/>
              </p:cNvSpPr>
              <p:nvPr/>
            </p:nvSpPr>
            <p:spPr bwMode="auto">
              <a:xfrm>
                <a:off x="974" y="2376"/>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69" name="Oval 225"/>
              <p:cNvSpPr>
                <a:spLocks noChangeArrowheads="1"/>
              </p:cNvSpPr>
              <p:nvPr/>
            </p:nvSpPr>
            <p:spPr bwMode="auto">
              <a:xfrm>
                <a:off x="979" y="2138"/>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70" name="Oval 226"/>
              <p:cNvSpPr>
                <a:spLocks noChangeArrowheads="1"/>
              </p:cNvSpPr>
              <p:nvPr/>
            </p:nvSpPr>
            <p:spPr bwMode="auto">
              <a:xfrm>
                <a:off x="995" y="2376"/>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71" name="Oval 227"/>
              <p:cNvSpPr>
                <a:spLocks noChangeArrowheads="1"/>
              </p:cNvSpPr>
              <p:nvPr/>
            </p:nvSpPr>
            <p:spPr bwMode="auto">
              <a:xfrm>
                <a:off x="995" y="2567"/>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72" name="Oval 228"/>
              <p:cNvSpPr>
                <a:spLocks noChangeArrowheads="1"/>
              </p:cNvSpPr>
              <p:nvPr/>
            </p:nvSpPr>
            <p:spPr bwMode="auto">
              <a:xfrm>
                <a:off x="1000" y="2179"/>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73" name="Oval 229"/>
              <p:cNvSpPr>
                <a:spLocks noChangeArrowheads="1"/>
              </p:cNvSpPr>
              <p:nvPr/>
            </p:nvSpPr>
            <p:spPr bwMode="auto">
              <a:xfrm>
                <a:off x="1005" y="2355"/>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74" name="Oval 230"/>
              <p:cNvSpPr>
                <a:spLocks noChangeArrowheads="1"/>
              </p:cNvSpPr>
              <p:nvPr/>
            </p:nvSpPr>
            <p:spPr bwMode="auto">
              <a:xfrm>
                <a:off x="1016" y="2433"/>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75" name="Oval 231"/>
              <p:cNvSpPr>
                <a:spLocks noChangeArrowheads="1"/>
              </p:cNvSpPr>
              <p:nvPr/>
            </p:nvSpPr>
            <p:spPr bwMode="auto">
              <a:xfrm>
                <a:off x="1016" y="2376"/>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76" name="Oval 232"/>
              <p:cNvSpPr>
                <a:spLocks noChangeArrowheads="1"/>
              </p:cNvSpPr>
              <p:nvPr/>
            </p:nvSpPr>
            <p:spPr bwMode="auto">
              <a:xfrm>
                <a:off x="1016" y="2670"/>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77" name="Oval 233"/>
              <p:cNvSpPr>
                <a:spLocks noChangeArrowheads="1"/>
              </p:cNvSpPr>
              <p:nvPr/>
            </p:nvSpPr>
            <p:spPr bwMode="auto">
              <a:xfrm>
                <a:off x="1021" y="2738"/>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78" name="Oval 234"/>
              <p:cNvSpPr>
                <a:spLocks noChangeArrowheads="1"/>
              </p:cNvSpPr>
              <p:nvPr/>
            </p:nvSpPr>
            <p:spPr bwMode="auto">
              <a:xfrm>
                <a:off x="1021" y="2696"/>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79" name="Oval 235"/>
              <p:cNvSpPr>
                <a:spLocks noChangeArrowheads="1"/>
              </p:cNvSpPr>
              <p:nvPr/>
            </p:nvSpPr>
            <p:spPr bwMode="auto">
              <a:xfrm>
                <a:off x="1031" y="2381"/>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80" name="Oval 236"/>
              <p:cNvSpPr>
                <a:spLocks noChangeArrowheads="1"/>
              </p:cNvSpPr>
              <p:nvPr/>
            </p:nvSpPr>
            <p:spPr bwMode="auto">
              <a:xfrm>
                <a:off x="1036" y="2500"/>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81" name="Oval 237"/>
              <p:cNvSpPr>
                <a:spLocks noChangeArrowheads="1"/>
              </p:cNvSpPr>
              <p:nvPr/>
            </p:nvSpPr>
            <p:spPr bwMode="auto">
              <a:xfrm>
                <a:off x="1036" y="2639"/>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82" name="Oval 238"/>
              <p:cNvSpPr>
                <a:spLocks noChangeArrowheads="1"/>
              </p:cNvSpPr>
              <p:nvPr/>
            </p:nvSpPr>
            <p:spPr bwMode="auto">
              <a:xfrm>
                <a:off x="1041" y="2495"/>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83" name="Oval 239"/>
              <p:cNvSpPr>
                <a:spLocks noChangeArrowheads="1"/>
              </p:cNvSpPr>
              <p:nvPr/>
            </p:nvSpPr>
            <p:spPr bwMode="auto">
              <a:xfrm>
                <a:off x="1041" y="2371"/>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84" name="Oval 240"/>
              <p:cNvSpPr>
                <a:spLocks noChangeArrowheads="1"/>
              </p:cNvSpPr>
              <p:nvPr/>
            </p:nvSpPr>
            <p:spPr bwMode="auto">
              <a:xfrm>
                <a:off x="1052" y="2634"/>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85" name="Oval 241"/>
              <p:cNvSpPr>
                <a:spLocks noChangeArrowheads="1"/>
              </p:cNvSpPr>
              <p:nvPr/>
            </p:nvSpPr>
            <p:spPr bwMode="auto">
              <a:xfrm>
                <a:off x="1057" y="2350"/>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86" name="Oval 242"/>
              <p:cNvSpPr>
                <a:spLocks noChangeArrowheads="1"/>
              </p:cNvSpPr>
              <p:nvPr/>
            </p:nvSpPr>
            <p:spPr bwMode="auto">
              <a:xfrm>
                <a:off x="1062" y="2624"/>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87" name="Oval 243"/>
              <p:cNvSpPr>
                <a:spLocks noChangeArrowheads="1"/>
              </p:cNvSpPr>
              <p:nvPr/>
            </p:nvSpPr>
            <p:spPr bwMode="auto">
              <a:xfrm>
                <a:off x="1062" y="2691"/>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88" name="Oval 244"/>
              <p:cNvSpPr>
                <a:spLocks noChangeArrowheads="1"/>
              </p:cNvSpPr>
              <p:nvPr/>
            </p:nvSpPr>
            <p:spPr bwMode="auto">
              <a:xfrm>
                <a:off x="1062" y="2407"/>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89" name="Oval 245"/>
              <p:cNvSpPr>
                <a:spLocks noChangeArrowheads="1"/>
              </p:cNvSpPr>
              <p:nvPr/>
            </p:nvSpPr>
            <p:spPr bwMode="auto">
              <a:xfrm>
                <a:off x="1062" y="2350"/>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90" name="Oval 246"/>
              <p:cNvSpPr>
                <a:spLocks noChangeArrowheads="1"/>
              </p:cNvSpPr>
              <p:nvPr/>
            </p:nvSpPr>
            <p:spPr bwMode="auto">
              <a:xfrm>
                <a:off x="1072" y="2484"/>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91" name="Oval 247"/>
              <p:cNvSpPr>
                <a:spLocks noChangeArrowheads="1"/>
              </p:cNvSpPr>
              <p:nvPr/>
            </p:nvSpPr>
            <p:spPr bwMode="auto">
              <a:xfrm>
                <a:off x="1078" y="2500"/>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92" name="Oval 248"/>
              <p:cNvSpPr>
                <a:spLocks noChangeArrowheads="1"/>
              </p:cNvSpPr>
              <p:nvPr/>
            </p:nvSpPr>
            <p:spPr bwMode="auto">
              <a:xfrm>
                <a:off x="1078" y="2634"/>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93" name="Oval 249"/>
              <p:cNvSpPr>
                <a:spLocks noChangeArrowheads="1"/>
              </p:cNvSpPr>
              <p:nvPr/>
            </p:nvSpPr>
            <p:spPr bwMode="auto">
              <a:xfrm>
                <a:off x="1088" y="2453"/>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94" name="Oval 250"/>
              <p:cNvSpPr>
                <a:spLocks noChangeArrowheads="1"/>
              </p:cNvSpPr>
              <p:nvPr/>
            </p:nvSpPr>
            <p:spPr bwMode="auto">
              <a:xfrm>
                <a:off x="1093" y="2639"/>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95" name="Oval 251"/>
              <p:cNvSpPr>
                <a:spLocks noChangeArrowheads="1"/>
              </p:cNvSpPr>
              <p:nvPr/>
            </p:nvSpPr>
            <p:spPr bwMode="auto">
              <a:xfrm>
                <a:off x="1098" y="2551"/>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96" name="Oval 252"/>
              <p:cNvSpPr>
                <a:spLocks noChangeArrowheads="1"/>
              </p:cNvSpPr>
              <p:nvPr/>
            </p:nvSpPr>
            <p:spPr bwMode="auto">
              <a:xfrm>
                <a:off x="1103" y="2283"/>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97" name="Oval 253"/>
              <p:cNvSpPr>
                <a:spLocks noChangeArrowheads="1"/>
              </p:cNvSpPr>
              <p:nvPr/>
            </p:nvSpPr>
            <p:spPr bwMode="auto">
              <a:xfrm>
                <a:off x="1103" y="2748"/>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98" name="Oval 254"/>
              <p:cNvSpPr>
                <a:spLocks noChangeArrowheads="1"/>
              </p:cNvSpPr>
              <p:nvPr/>
            </p:nvSpPr>
            <p:spPr bwMode="auto">
              <a:xfrm>
                <a:off x="1103" y="1988"/>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99" name="Oval 255"/>
              <p:cNvSpPr>
                <a:spLocks noChangeArrowheads="1"/>
              </p:cNvSpPr>
              <p:nvPr/>
            </p:nvSpPr>
            <p:spPr bwMode="auto">
              <a:xfrm>
                <a:off x="1103" y="2350"/>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00" name="Oval 256"/>
              <p:cNvSpPr>
                <a:spLocks noChangeArrowheads="1"/>
              </p:cNvSpPr>
              <p:nvPr/>
            </p:nvSpPr>
            <p:spPr bwMode="auto">
              <a:xfrm>
                <a:off x="1114" y="2107"/>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01" name="Oval 257"/>
              <p:cNvSpPr>
                <a:spLocks noChangeArrowheads="1"/>
              </p:cNvSpPr>
              <p:nvPr/>
            </p:nvSpPr>
            <p:spPr bwMode="auto">
              <a:xfrm>
                <a:off x="1114" y="2324"/>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02" name="Oval 258"/>
              <p:cNvSpPr>
                <a:spLocks noChangeArrowheads="1"/>
              </p:cNvSpPr>
              <p:nvPr/>
            </p:nvSpPr>
            <p:spPr bwMode="auto">
              <a:xfrm>
                <a:off x="1119" y="2355"/>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03" name="Oval 259"/>
              <p:cNvSpPr>
                <a:spLocks noChangeArrowheads="1"/>
              </p:cNvSpPr>
              <p:nvPr/>
            </p:nvSpPr>
            <p:spPr bwMode="auto">
              <a:xfrm>
                <a:off x="1119" y="2526"/>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04" name="Oval 260"/>
              <p:cNvSpPr>
                <a:spLocks noChangeArrowheads="1"/>
              </p:cNvSpPr>
              <p:nvPr/>
            </p:nvSpPr>
            <p:spPr bwMode="auto">
              <a:xfrm>
                <a:off x="1119" y="2324"/>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05" name="Oval 261"/>
              <p:cNvSpPr>
                <a:spLocks noChangeArrowheads="1"/>
              </p:cNvSpPr>
              <p:nvPr/>
            </p:nvSpPr>
            <p:spPr bwMode="auto">
              <a:xfrm>
                <a:off x="1119" y="2624"/>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06" name="Oval 262"/>
              <p:cNvSpPr>
                <a:spLocks noChangeArrowheads="1"/>
              </p:cNvSpPr>
              <p:nvPr/>
            </p:nvSpPr>
            <p:spPr bwMode="auto">
              <a:xfrm>
                <a:off x="1119" y="2309"/>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07" name="Oval 263"/>
              <p:cNvSpPr>
                <a:spLocks noChangeArrowheads="1"/>
              </p:cNvSpPr>
              <p:nvPr/>
            </p:nvSpPr>
            <p:spPr bwMode="auto">
              <a:xfrm>
                <a:off x="1129" y="2624"/>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08" name="Oval 264"/>
              <p:cNvSpPr>
                <a:spLocks noChangeArrowheads="1"/>
              </p:cNvSpPr>
              <p:nvPr/>
            </p:nvSpPr>
            <p:spPr bwMode="auto">
              <a:xfrm>
                <a:off x="1134" y="2593"/>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09" name="Oval 265"/>
              <p:cNvSpPr>
                <a:spLocks noChangeArrowheads="1"/>
              </p:cNvSpPr>
              <p:nvPr/>
            </p:nvSpPr>
            <p:spPr bwMode="auto">
              <a:xfrm>
                <a:off x="1140" y="2567"/>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10" name="Oval 266"/>
              <p:cNvSpPr>
                <a:spLocks noChangeArrowheads="1"/>
              </p:cNvSpPr>
              <p:nvPr/>
            </p:nvSpPr>
            <p:spPr bwMode="auto">
              <a:xfrm>
                <a:off x="1155" y="2329"/>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11" name="Oval 267"/>
              <p:cNvSpPr>
                <a:spLocks noChangeArrowheads="1"/>
              </p:cNvSpPr>
              <p:nvPr/>
            </p:nvSpPr>
            <p:spPr bwMode="auto">
              <a:xfrm>
                <a:off x="1155" y="2396"/>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12" name="Oval 268"/>
              <p:cNvSpPr>
                <a:spLocks noChangeArrowheads="1"/>
              </p:cNvSpPr>
              <p:nvPr/>
            </p:nvSpPr>
            <p:spPr bwMode="auto">
              <a:xfrm>
                <a:off x="1165" y="2660"/>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13" name="Oval 269"/>
              <p:cNvSpPr>
                <a:spLocks noChangeArrowheads="1"/>
              </p:cNvSpPr>
              <p:nvPr/>
            </p:nvSpPr>
            <p:spPr bwMode="auto">
              <a:xfrm>
                <a:off x="1165" y="2407"/>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14" name="Oval 270"/>
              <p:cNvSpPr>
                <a:spLocks noChangeArrowheads="1"/>
              </p:cNvSpPr>
              <p:nvPr/>
            </p:nvSpPr>
            <p:spPr bwMode="auto">
              <a:xfrm>
                <a:off x="1165" y="2283"/>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15" name="Oval 271"/>
              <p:cNvSpPr>
                <a:spLocks noChangeArrowheads="1"/>
              </p:cNvSpPr>
              <p:nvPr/>
            </p:nvSpPr>
            <p:spPr bwMode="auto">
              <a:xfrm>
                <a:off x="1165" y="2148"/>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16" name="Oval 272"/>
              <p:cNvSpPr>
                <a:spLocks noChangeArrowheads="1"/>
              </p:cNvSpPr>
              <p:nvPr/>
            </p:nvSpPr>
            <p:spPr bwMode="auto">
              <a:xfrm>
                <a:off x="1176" y="2422"/>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17" name="Oval 273"/>
              <p:cNvSpPr>
                <a:spLocks noChangeArrowheads="1"/>
              </p:cNvSpPr>
              <p:nvPr/>
            </p:nvSpPr>
            <p:spPr bwMode="auto">
              <a:xfrm>
                <a:off x="1181" y="2515"/>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18" name="Oval 274"/>
              <p:cNvSpPr>
                <a:spLocks noChangeArrowheads="1"/>
              </p:cNvSpPr>
              <p:nvPr/>
            </p:nvSpPr>
            <p:spPr bwMode="auto">
              <a:xfrm>
                <a:off x="1186" y="2257"/>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19" name="Oval 275"/>
              <p:cNvSpPr>
                <a:spLocks noChangeArrowheads="1"/>
              </p:cNvSpPr>
              <p:nvPr/>
            </p:nvSpPr>
            <p:spPr bwMode="auto">
              <a:xfrm>
                <a:off x="1196" y="2505"/>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20" name="Oval 276"/>
              <p:cNvSpPr>
                <a:spLocks noChangeArrowheads="1"/>
              </p:cNvSpPr>
              <p:nvPr/>
            </p:nvSpPr>
            <p:spPr bwMode="auto">
              <a:xfrm>
                <a:off x="1196" y="2371"/>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21" name="Oval 277"/>
              <p:cNvSpPr>
                <a:spLocks noChangeArrowheads="1"/>
              </p:cNvSpPr>
              <p:nvPr/>
            </p:nvSpPr>
            <p:spPr bwMode="auto">
              <a:xfrm>
                <a:off x="1196" y="2396"/>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22" name="Oval 278"/>
              <p:cNvSpPr>
                <a:spLocks noChangeArrowheads="1"/>
              </p:cNvSpPr>
              <p:nvPr/>
            </p:nvSpPr>
            <p:spPr bwMode="auto">
              <a:xfrm>
                <a:off x="1202" y="2381"/>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23" name="Oval 279"/>
              <p:cNvSpPr>
                <a:spLocks noChangeArrowheads="1"/>
              </p:cNvSpPr>
              <p:nvPr/>
            </p:nvSpPr>
            <p:spPr bwMode="auto">
              <a:xfrm>
                <a:off x="1202" y="2205"/>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24" name="Oval 280"/>
              <p:cNvSpPr>
                <a:spLocks noChangeArrowheads="1"/>
              </p:cNvSpPr>
              <p:nvPr/>
            </p:nvSpPr>
            <p:spPr bwMode="auto">
              <a:xfrm>
                <a:off x="1202" y="2309"/>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25" name="Oval 281"/>
              <p:cNvSpPr>
                <a:spLocks noChangeArrowheads="1"/>
              </p:cNvSpPr>
              <p:nvPr/>
            </p:nvSpPr>
            <p:spPr bwMode="auto">
              <a:xfrm>
                <a:off x="1207" y="2288"/>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26" name="Oval 282"/>
              <p:cNvSpPr>
                <a:spLocks noChangeArrowheads="1"/>
              </p:cNvSpPr>
              <p:nvPr/>
            </p:nvSpPr>
            <p:spPr bwMode="auto">
              <a:xfrm>
                <a:off x="1207" y="2598"/>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27" name="Oval 283"/>
              <p:cNvSpPr>
                <a:spLocks noChangeArrowheads="1"/>
              </p:cNvSpPr>
              <p:nvPr/>
            </p:nvSpPr>
            <p:spPr bwMode="auto">
              <a:xfrm>
                <a:off x="1212" y="2505"/>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28" name="Oval 284"/>
              <p:cNvSpPr>
                <a:spLocks noChangeArrowheads="1"/>
              </p:cNvSpPr>
              <p:nvPr/>
            </p:nvSpPr>
            <p:spPr bwMode="auto">
              <a:xfrm>
                <a:off x="1212" y="2743"/>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29" name="Oval 285"/>
              <p:cNvSpPr>
                <a:spLocks noChangeArrowheads="1"/>
              </p:cNvSpPr>
              <p:nvPr/>
            </p:nvSpPr>
            <p:spPr bwMode="auto">
              <a:xfrm>
                <a:off x="1217" y="2464"/>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30" name="Oval 286"/>
              <p:cNvSpPr>
                <a:spLocks noChangeArrowheads="1"/>
              </p:cNvSpPr>
              <p:nvPr/>
            </p:nvSpPr>
            <p:spPr bwMode="auto">
              <a:xfrm>
                <a:off x="1222" y="2551"/>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31" name="Oval 287"/>
              <p:cNvSpPr>
                <a:spLocks noChangeArrowheads="1"/>
              </p:cNvSpPr>
              <p:nvPr/>
            </p:nvSpPr>
            <p:spPr bwMode="auto">
              <a:xfrm>
                <a:off x="1222" y="2505"/>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32" name="Oval 288"/>
              <p:cNvSpPr>
                <a:spLocks noChangeArrowheads="1"/>
              </p:cNvSpPr>
              <p:nvPr/>
            </p:nvSpPr>
            <p:spPr bwMode="auto">
              <a:xfrm>
                <a:off x="1227" y="2676"/>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33" name="Oval 289"/>
              <p:cNvSpPr>
                <a:spLocks noChangeArrowheads="1"/>
              </p:cNvSpPr>
              <p:nvPr/>
            </p:nvSpPr>
            <p:spPr bwMode="auto">
              <a:xfrm>
                <a:off x="1243" y="2613"/>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34" name="Oval 290"/>
              <p:cNvSpPr>
                <a:spLocks noChangeArrowheads="1"/>
              </p:cNvSpPr>
              <p:nvPr/>
            </p:nvSpPr>
            <p:spPr bwMode="auto">
              <a:xfrm>
                <a:off x="1248" y="2598"/>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35" name="Oval 291"/>
              <p:cNvSpPr>
                <a:spLocks noChangeArrowheads="1"/>
              </p:cNvSpPr>
              <p:nvPr/>
            </p:nvSpPr>
            <p:spPr bwMode="auto">
              <a:xfrm>
                <a:off x="1253" y="2396"/>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36" name="Oval 292"/>
              <p:cNvSpPr>
                <a:spLocks noChangeArrowheads="1"/>
              </p:cNvSpPr>
              <p:nvPr/>
            </p:nvSpPr>
            <p:spPr bwMode="auto">
              <a:xfrm>
                <a:off x="1253" y="2283"/>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37" name="Oval 293"/>
              <p:cNvSpPr>
                <a:spLocks noChangeArrowheads="1"/>
              </p:cNvSpPr>
              <p:nvPr/>
            </p:nvSpPr>
            <p:spPr bwMode="auto">
              <a:xfrm>
                <a:off x="1253" y="2495"/>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38" name="Oval 294"/>
              <p:cNvSpPr>
                <a:spLocks noChangeArrowheads="1"/>
              </p:cNvSpPr>
              <p:nvPr/>
            </p:nvSpPr>
            <p:spPr bwMode="auto">
              <a:xfrm>
                <a:off x="1253" y="2562"/>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39" name="Oval 295"/>
              <p:cNvSpPr>
                <a:spLocks noChangeArrowheads="1"/>
              </p:cNvSpPr>
              <p:nvPr/>
            </p:nvSpPr>
            <p:spPr bwMode="auto">
              <a:xfrm>
                <a:off x="1269" y="2267"/>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40" name="Oval 296"/>
              <p:cNvSpPr>
                <a:spLocks noChangeArrowheads="1"/>
              </p:cNvSpPr>
              <p:nvPr/>
            </p:nvSpPr>
            <p:spPr bwMode="auto">
              <a:xfrm>
                <a:off x="1269" y="2396"/>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41" name="Oval 297"/>
              <p:cNvSpPr>
                <a:spLocks noChangeArrowheads="1"/>
              </p:cNvSpPr>
              <p:nvPr/>
            </p:nvSpPr>
            <p:spPr bwMode="auto">
              <a:xfrm>
                <a:off x="1274" y="2417"/>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42" name="Oval 298"/>
              <p:cNvSpPr>
                <a:spLocks noChangeArrowheads="1"/>
              </p:cNvSpPr>
              <p:nvPr/>
            </p:nvSpPr>
            <p:spPr bwMode="auto">
              <a:xfrm>
                <a:off x="1279" y="2484"/>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43" name="Oval 299"/>
              <p:cNvSpPr>
                <a:spLocks noChangeArrowheads="1"/>
              </p:cNvSpPr>
              <p:nvPr/>
            </p:nvSpPr>
            <p:spPr bwMode="auto">
              <a:xfrm>
                <a:off x="1290" y="2195"/>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44" name="Oval 300"/>
              <p:cNvSpPr>
                <a:spLocks noChangeArrowheads="1"/>
              </p:cNvSpPr>
              <p:nvPr/>
            </p:nvSpPr>
            <p:spPr bwMode="auto">
              <a:xfrm>
                <a:off x="1290" y="2076"/>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45" name="Oval 301"/>
              <p:cNvSpPr>
                <a:spLocks noChangeArrowheads="1"/>
              </p:cNvSpPr>
              <p:nvPr/>
            </p:nvSpPr>
            <p:spPr bwMode="auto">
              <a:xfrm>
                <a:off x="1290" y="2148"/>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46" name="Oval 302"/>
              <p:cNvSpPr>
                <a:spLocks noChangeArrowheads="1"/>
              </p:cNvSpPr>
              <p:nvPr/>
            </p:nvSpPr>
            <p:spPr bwMode="auto">
              <a:xfrm>
                <a:off x="1290" y="2386"/>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47" name="Oval 303"/>
              <p:cNvSpPr>
                <a:spLocks noChangeArrowheads="1"/>
              </p:cNvSpPr>
              <p:nvPr/>
            </p:nvSpPr>
            <p:spPr bwMode="auto">
              <a:xfrm>
                <a:off x="1300" y="2557"/>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48" name="Oval 304"/>
              <p:cNvSpPr>
                <a:spLocks noChangeArrowheads="1"/>
              </p:cNvSpPr>
              <p:nvPr/>
            </p:nvSpPr>
            <p:spPr bwMode="auto">
              <a:xfrm>
                <a:off x="1300" y="2231"/>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49" name="Oval 305"/>
              <p:cNvSpPr>
                <a:spLocks noChangeArrowheads="1"/>
              </p:cNvSpPr>
              <p:nvPr/>
            </p:nvSpPr>
            <p:spPr bwMode="auto">
              <a:xfrm>
                <a:off x="1305" y="2474"/>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50" name="Oval 306"/>
              <p:cNvSpPr>
                <a:spLocks noChangeArrowheads="1"/>
              </p:cNvSpPr>
              <p:nvPr/>
            </p:nvSpPr>
            <p:spPr bwMode="auto">
              <a:xfrm>
                <a:off x="1310" y="2298"/>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51" name="Oval 307"/>
              <p:cNvSpPr>
                <a:spLocks noChangeArrowheads="1"/>
              </p:cNvSpPr>
              <p:nvPr/>
            </p:nvSpPr>
            <p:spPr bwMode="auto">
              <a:xfrm>
                <a:off x="1315" y="2520"/>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52" name="Oval 308"/>
              <p:cNvSpPr>
                <a:spLocks noChangeArrowheads="1"/>
              </p:cNvSpPr>
              <p:nvPr/>
            </p:nvSpPr>
            <p:spPr bwMode="auto">
              <a:xfrm>
                <a:off x="1321" y="2448"/>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53" name="Oval 309"/>
              <p:cNvSpPr>
                <a:spLocks noChangeArrowheads="1"/>
              </p:cNvSpPr>
              <p:nvPr/>
            </p:nvSpPr>
            <p:spPr bwMode="auto">
              <a:xfrm>
                <a:off x="1326" y="2298"/>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54" name="Oval 310"/>
              <p:cNvSpPr>
                <a:spLocks noChangeArrowheads="1"/>
              </p:cNvSpPr>
              <p:nvPr/>
            </p:nvSpPr>
            <p:spPr bwMode="auto">
              <a:xfrm>
                <a:off x="1326" y="2474"/>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55" name="Oval 311"/>
              <p:cNvSpPr>
                <a:spLocks noChangeArrowheads="1"/>
              </p:cNvSpPr>
              <p:nvPr/>
            </p:nvSpPr>
            <p:spPr bwMode="auto">
              <a:xfrm>
                <a:off x="1357" y="2665"/>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56" name="Oval 312"/>
              <p:cNvSpPr>
                <a:spLocks noChangeArrowheads="1"/>
              </p:cNvSpPr>
              <p:nvPr/>
            </p:nvSpPr>
            <p:spPr bwMode="auto">
              <a:xfrm>
                <a:off x="1357" y="2221"/>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57" name="Oval 313"/>
              <p:cNvSpPr>
                <a:spLocks noChangeArrowheads="1"/>
              </p:cNvSpPr>
              <p:nvPr/>
            </p:nvSpPr>
            <p:spPr bwMode="auto">
              <a:xfrm>
                <a:off x="1362" y="2489"/>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58" name="Oval 314"/>
              <p:cNvSpPr>
                <a:spLocks noChangeArrowheads="1"/>
              </p:cNvSpPr>
              <p:nvPr/>
            </p:nvSpPr>
            <p:spPr bwMode="auto">
              <a:xfrm>
                <a:off x="1377" y="2438"/>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59" name="Oval 315"/>
              <p:cNvSpPr>
                <a:spLocks noChangeArrowheads="1"/>
              </p:cNvSpPr>
              <p:nvPr/>
            </p:nvSpPr>
            <p:spPr bwMode="auto">
              <a:xfrm>
                <a:off x="1377" y="2360"/>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60" name="Oval 316"/>
              <p:cNvSpPr>
                <a:spLocks noChangeArrowheads="1"/>
              </p:cNvSpPr>
              <p:nvPr/>
            </p:nvSpPr>
            <p:spPr bwMode="auto">
              <a:xfrm>
                <a:off x="1388" y="2195"/>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61" name="Oval 317"/>
              <p:cNvSpPr>
                <a:spLocks noChangeArrowheads="1"/>
              </p:cNvSpPr>
              <p:nvPr/>
            </p:nvSpPr>
            <p:spPr bwMode="auto">
              <a:xfrm>
                <a:off x="1398" y="2582"/>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62" name="Oval 318"/>
              <p:cNvSpPr>
                <a:spLocks noChangeArrowheads="1"/>
              </p:cNvSpPr>
              <p:nvPr/>
            </p:nvSpPr>
            <p:spPr bwMode="auto">
              <a:xfrm>
                <a:off x="1398" y="2738"/>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63" name="Oval 319"/>
              <p:cNvSpPr>
                <a:spLocks noChangeArrowheads="1"/>
              </p:cNvSpPr>
              <p:nvPr/>
            </p:nvSpPr>
            <p:spPr bwMode="auto">
              <a:xfrm>
                <a:off x="1403" y="2701"/>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64" name="Oval 320"/>
              <p:cNvSpPr>
                <a:spLocks noChangeArrowheads="1"/>
              </p:cNvSpPr>
              <p:nvPr/>
            </p:nvSpPr>
            <p:spPr bwMode="auto">
              <a:xfrm>
                <a:off x="1403" y="2660"/>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65" name="Oval 321"/>
              <p:cNvSpPr>
                <a:spLocks noChangeArrowheads="1"/>
              </p:cNvSpPr>
              <p:nvPr/>
            </p:nvSpPr>
            <p:spPr bwMode="auto">
              <a:xfrm>
                <a:off x="1403" y="2433"/>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66" name="Oval 322"/>
              <p:cNvSpPr>
                <a:spLocks noChangeArrowheads="1"/>
              </p:cNvSpPr>
              <p:nvPr/>
            </p:nvSpPr>
            <p:spPr bwMode="auto">
              <a:xfrm>
                <a:off x="1408" y="2355"/>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67" name="Oval 323"/>
              <p:cNvSpPr>
                <a:spLocks noChangeArrowheads="1"/>
              </p:cNvSpPr>
              <p:nvPr/>
            </p:nvSpPr>
            <p:spPr bwMode="auto">
              <a:xfrm>
                <a:off x="1408" y="2639"/>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68" name="Oval 324"/>
              <p:cNvSpPr>
                <a:spLocks noChangeArrowheads="1"/>
              </p:cNvSpPr>
              <p:nvPr/>
            </p:nvSpPr>
            <p:spPr bwMode="auto">
              <a:xfrm>
                <a:off x="1419" y="2484"/>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69" name="Oval 325"/>
              <p:cNvSpPr>
                <a:spLocks noChangeArrowheads="1"/>
              </p:cNvSpPr>
              <p:nvPr/>
            </p:nvSpPr>
            <p:spPr bwMode="auto">
              <a:xfrm>
                <a:off x="1424" y="2448"/>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70" name="Oval 326"/>
              <p:cNvSpPr>
                <a:spLocks noChangeArrowheads="1"/>
              </p:cNvSpPr>
              <p:nvPr/>
            </p:nvSpPr>
            <p:spPr bwMode="auto">
              <a:xfrm>
                <a:off x="1424" y="2376"/>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71" name="Oval 327"/>
              <p:cNvSpPr>
                <a:spLocks noChangeArrowheads="1"/>
              </p:cNvSpPr>
              <p:nvPr/>
            </p:nvSpPr>
            <p:spPr bwMode="auto">
              <a:xfrm>
                <a:off x="1424" y="2365"/>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72" name="Oval 328"/>
              <p:cNvSpPr>
                <a:spLocks noChangeArrowheads="1"/>
              </p:cNvSpPr>
              <p:nvPr/>
            </p:nvSpPr>
            <p:spPr bwMode="auto">
              <a:xfrm>
                <a:off x="1424" y="2484"/>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73" name="Oval 329"/>
              <p:cNvSpPr>
                <a:spLocks noChangeArrowheads="1"/>
              </p:cNvSpPr>
              <p:nvPr/>
            </p:nvSpPr>
            <p:spPr bwMode="auto">
              <a:xfrm>
                <a:off x="1429" y="2774"/>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74" name="Oval 330"/>
              <p:cNvSpPr>
                <a:spLocks noChangeArrowheads="1"/>
              </p:cNvSpPr>
              <p:nvPr/>
            </p:nvSpPr>
            <p:spPr bwMode="auto">
              <a:xfrm>
                <a:off x="1439" y="2112"/>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75" name="Oval 331"/>
              <p:cNvSpPr>
                <a:spLocks noChangeArrowheads="1"/>
              </p:cNvSpPr>
              <p:nvPr/>
            </p:nvSpPr>
            <p:spPr bwMode="auto">
              <a:xfrm>
                <a:off x="1445" y="2174"/>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76" name="Oval 332"/>
              <p:cNvSpPr>
                <a:spLocks noChangeArrowheads="1"/>
              </p:cNvSpPr>
              <p:nvPr/>
            </p:nvSpPr>
            <p:spPr bwMode="auto">
              <a:xfrm>
                <a:off x="1450" y="2515"/>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77" name="Oval 333"/>
              <p:cNvSpPr>
                <a:spLocks noChangeArrowheads="1"/>
              </p:cNvSpPr>
              <p:nvPr/>
            </p:nvSpPr>
            <p:spPr bwMode="auto">
              <a:xfrm>
                <a:off x="1450" y="2376"/>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78" name="Oval 334"/>
              <p:cNvSpPr>
                <a:spLocks noChangeArrowheads="1"/>
              </p:cNvSpPr>
              <p:nvPr/>
            </p:nvSpPr>
            <p:spPr bwMode="auto">
              <a:xfrm>
                <a:off x="1450" y="2557"/>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79" name="Oval 335"/>
              <p:cNvSpPr>
                <a:spLocks noChangeArrowheads="1"/>
              </p:cNvSpPr>
              <p:nvPr/>
            </p:nvSpPr>
            <p:spPr bwMode="auto">
              <a:xfrm>
                <a:off x="1450" y="2500"/>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80" name="Oval 336"/>
              <p:cNvSpPr>
                <a:spLocks noChangeArrowheads="1"/>
              </p:cNvSpPr>
              <p:nvPr/>
            </p:nvSpPr>
            <p:spPr bwMode="auto">
              <a:xfrm>
                <a:off x="1476" y="2686"/>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81" name="Oval 337"/>
              <p:cNvSpPr>
                <a:spLocks noChangeArrowheads="1"/>
              </p:cNvSpPr>
              <p:nvPr/>
            </p:nvSpPr>
            <p:spPr bwMode="auto">
              <a:xfrm>
                <a:off x="1476" y="2634"/>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82" name="Oval 338"/>
              <p:cNvSpPr>
                <a:spLocks noChangeArrowheads="1"/>
              </p:cNvSpPr>
              <p:nvPr/>
            </p:nvSpPr>
            <p:spPr bwMode="auto">
              <a:xfrm>
                <a:off x="1481" y="2464"/>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83" name="Oval 339"/>
              <p:cNvSpPr>
                <a:spLocks noChangeArrowheads="1"/>
              </p:cNvSpPr>
              <p:nvPr/>
            </p:nvSpPr>
            <p:spPr bwMode="auto">
              <a:xfrm>
                <a:off x="1486" y="2376"/>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84" name="Oval 340"/>
              <p:cNvSpPr>
                <a:spLocks noChangeArrowheads="1"/>
              </p:cNvSpPr>
              <p:nvPr/>
            </p:nvSpPr>
            <p:spPr bwMode="auto">
              <a:xfrm>
                <a:off x="1491" y="2758"/>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85" name="Oval 341"/>
              <p:cNvSpPr>
                <a:spLocks noChangeArrowheads="1"/>
              </p:cNvSpPr>
              <p:nvPr/>
            </p:nvSpPr>
            <p:spPr bwMode="auto">
              <a:xfrm>
                <a:off x="1501" y="2551"/>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86" name="Oval 342"/>
              <p:cNvSpPr>
                <a:spLocks noChangeArrowheads="1"/>
              </p:cNvSpPr>
              <p:nvPr/>
            </p:nvSpPr>
            <p:spPr bwMode="auto">
              <a:xfrm>
                <a:off x="1501" y="2567"/>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87" name="Oval 343"/>
              <p:cNvSpPr>
                <a:spLocks noChangeArrowheads="1"/>
              </p:cNvSpPr>
              <p:nvPr/>
            </p:nvSpPr>
            <p:spPr bwMode="auto">
              <a:xfrm>
                <a:off x="1512" y="2479"/>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88" name="Oval 344"/>
              <p:cNvSpPr>
                <a:spLocks noChangeArrowheads="1"/>
              </p:cNvSpPr>
              <p:nvPr/>
            </p:nvSpPr>
            <p:spPr bwMode="auto">
              <a:xfrm>
                <a:off x="1512" y="2381"/>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89" name="Oval 345"/>
              <p:cNvSpPr>
                <a:spLocks noChangeArrowheads="1"/>
              </p:cNvSpPr>
              <p:nvPr/>
            </p:nvSpPr>
            <p:spPr bwMode="auto">
              <a:xfrm>
                <a:off x="1527" y="2427"/>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90" name="Oval 346"/>
              <p:cNvSpPr>
                <a:spLocks noChangeArrowheads="1"/>
              </p:cNvSpPr>
              <p:nvPr/>
            </p:nvSpPr>
            <p:spPr bwMode="auto">
              <a:xfrm>
                <a:off x="1527" y="2598"/>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91" name="Oval 347"/>
              <p:cNvSpPr>
                <a:spLocks noChangeArrowheads="1"/>
              </p:cNvSpPr>
              <p:nvPr/>
            </p:nvSpPr>
            <p:spPr bwMode="auto">
              <a:xfrm>
                <a:off x="1527" y="2464"/>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92" name="Oval 348"/>
              <p:cNvSpPr>
                <a:spLocks noChangeArrowheads="1"/>
              </p:cNvSpPr>
              <p:nvPr/>
            </p:nvSpPr>
            <p:spPr bwMode="auto">
              <a:xfrm>
                <a:off x="1538" y="2381"/>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93" name="Oval 349"/>
              <p:cNvSpPr>
                <a:spLocks noChangeArrowheads="1"/>
              </p:cNvSpPr>
              <p:nvPr/>
            </p:nvSpPr>
            <p:spPr bwMode="auto">
              <a:xfrm>
                <a:off x="1548" y="2391"/>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94" name="Oval 350"/>
              <p:cNvSpPr>
                <a:spLocks noChangeArrowheads="1"/>
              </p:cNvSpPr>
              <p:nvPr/>
            </p:nvSpPr>
            <p:spPr bwMode="auto">
              <a:xfrm>
                <a:off x="1563" y="2262"/>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95" name="Oval 351"/>
              <p:cNvSpPr>
                <a:spLocks noChangeArrowheads="1"/>
              </p:cNvSpPr>
              <p:nvPr/>
            </p:nvSpPr>
            <p:spPr bwMode="auto">
              <a:xfrm>
                <a:off x="1574" y="2272"/>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96" name="Oval 352"/>
              <p:cNvSpPr>
                <a:spLocks noChangeArrowheads="1"/>
              </p:cNvSpPr>
              <p:nvPr/>
            </p:nvSpPr>
            <p:spPr bwMode="auto">
              <a:xfrm>
                <a:off x="1584" y="2489"/>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97" name="Oval 353"/>
              <p:cNvSpPr>
                <a:spLocks noChangeArrowheads="1"/>
              </p:cNvSpPr>
              <p:nvPr/>
            </p:nvSpPr>
            <p:spPr bwMode="auto">
              <a:xfrm>
                <a:off x="1589" y="2443"/>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98" name="Oval 354"/>
              <p:cNvSpPr>
                <a:spLocks noChangeArrowheads="1"/>
              </p:cNvSpPr>
              <p:nvPr/>
            </p:nvSpPr>
            <p:spPr bwMode="auto">
              <a:xfrm>
                <a:off x="1589" y="2293"/>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99" name="Oval 355"/>
              <p:cNvSpPr>
                <a:spLocks noChangeArrowheads="1"/>
              </p:cNvSpPr>
              <p:nvPr/>
            </p:nvSpPr>
            <p:spPr bwMode="auto">
              <a:xfrm>
                <a:off x="1594" y="2500"/>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00" name="Oval 356"/>
              <p:cNvSpPr>
                <a:spLocks noChangeArrowheads="1"/>
              </p:cNvSpPr>
              <p:nvPr/>
            </p:nvSpPr>
            <p:spPr bwMode="auto">
              <a:xfrm>
                <a:off x="1594" y="2572"/>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01" name="Oval 357"/>
              <p:cNvSpPr>
                <a:spLocks noChangeArrowheads="1"/>
              </p:cNvSpPr>
              <p:nvPr/>
            </p:nvSpPr>
            <p:spPr bwMode="auto">
              <a:xfrm>
                <a:off x="1600" y="2603"/>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02" name="Oval 358"/>
              <p:cNvSpPr>
                <a:spLocks noChangeArrowheads="1"/>
              </p:cNvSpPr>
              <p:nvPr/>
            </p:nvSpPr>
            <p:spPr bwMode="auto">
              <a:xfrm>
                <a:off x="1600" y="2350"/>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03" name="Oval 359"/>
              <p:cNvSpPr>
                <a:spLocks noChangeArrowheads="1"/>
              </p:cNvSpPr>
              <p:nvPr/>
            </p:nvSpPr>
            <p:spPr bwMode="auto">
              <a:xfrm>
                <a:off x="1605" y="2226"/>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04" name="Oval 360"/>
              <p:cNvSpPr>
                <a:spLocks noChangeArrowheads="1"/>
              </p:cNvSpPr>
              <p:nvPr/>
            </p:nvSpPr>
            <p:spPr bwMode="auto">
              <a:xfrm>
                <a:off x="1625" y="2825"/>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05" name="Oval 361"/>
              <p:cNvSpPr>
                <a:spLocks noChangeArrowheads="1"/>
              </p:cNvSpPr>
              <p:nvPr/>
            </p:nvSpPr>
            <p:spPr bwMode="auto">
              <a:xfrm>
                <a:off x="1636" y="2365"/>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06" name="Oval 362"/>
              <p:cNvSpPr>
                <a:spLocks noChangeArrowheads="1"/>
              </p:cNvSpPr>
              <p:nvPr/>
            </p:nvSpPr>
            <p:spPr bwMode="auto">
              <a:xfrm>
                <a:off x="1641" y="2464"/>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07" name="Oval 363"/>
              <p:cNvSpPr>
                <a:spLocks noChangeArrowheads="1"/>
              </p:cNvSpPr>
              <p:nvPr/>
            </p:nvSpPr>
            <p:spPr bwMode="auto">
              <a:xfrm>
                <a:off x="1646" y="2489"/>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08" name="Oval 364"/>
              <p:cNvSpPr>
                <a:spLocks noChangeArrowheads="1"/>
              </p:cNvSpPr>
              <p:nvPr/>
            </p:nvSpPr>
            <p:spPr bwMode="auto">
              <a:xfrm>
                <a:off x="1651" y="2407"/>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09" name="Oval 365"/>
              <p:cNvSpPr>
                <a:spLocks noChangeArrowheads="1"/>
              </p:cNvSpPr>
              <p:nvPr/>
            </p:nvSpPr>
            <p:spPr bwMode="auto">
              <a:xfrm>
                <a:off x="1651" y="2613"/>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10" name="Oval 366"/>
              <p:cNvSpPr>
                <a:spLocks noChangeArrowheads="1"/>
              </p:cNvSpPr>
              <p:nvPr/>
            </p:nvSpPr>
            <p:spPr bwMode="auto">
              <a:xfrm>
                <a:off x="1656" y="2355"/>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11" name="Oval 367"/>
              <p:cNvSpPr>
                <a:spLocks noChangeArrowheads="1"/>
              </p:cNvSpPr>
              <p:nvPr/>
            </p:nvSpPr>
            <p:spPr bwMode="auto">
              <a:xfrm>
                <a:off x="1662" y="2298"/>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12" name="Oval 368"/>
              <p:cNvSpPr>
                <a:spLocks noChangeArrowheads="1"/>
              </p:cNvSpPr>
              <p:nvPr/>
            </p:nvSpPr>
            <p:spPr bwMode="auto">
              <a:xfrm>
                <a:off x="1662" y="2474"/>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13" name="Oval 369"/>
              <p:cNvSpPr>
                <a:spLocks noChangeArrowheads="1"/>
              </p:cNvSpPr>
              <p:nvPr/>
            </p:nvSpPr>
            <p:spPr bwMode="auto">
              <a:xfrm>
                <a:off x="1672" y="2324"/>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14" name="Oval 370"/>
              <p:cNvSpPr>
                <a:spLocks noChangeArrowheads="1"/>
              </p:cNvSpPr>
              <p:nvPr/>
            </p:nvSpPr>
            <p:spPr bwMode="auto">
              <a:xfrm>
                <a:off x="1672" y="2164"/>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15" name="Oval 371"/>
              <p:cNvSpPr>
                <a:spLocks noChangeArrowheads="1"/>
              </p:cNvSpPr>
              <p:nvPr/>
            </p:nvSpPr>
            <p:spPr bwMode="auto">
              <a:xfrm>
                <a:off x="1677" y="2443"/>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16" name="Oval 372"/>
              <p:cNvSpPr>
                <a:spLocks noChangeArrowheads="1"/>
              </p:cNvSpPr>
              <p:nvPr/>
            </p:nvSpPr>
            <p:spPr bwMode="auto">
              <a:xfrm>
                <a:off x="1677" y="2448"/>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17" name="Oval 373"/>
              <p:cNvSpPr>
                <a:spLocks noChangeArrowheads="1"/>
              </p:cNvSpPr>
              <p:nvPr/>
            </p:nvSpPr>
            <p:spPr bwMode="auto">
              <a:xfrm>
                <a:off x="1677" y="2345"/>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18" name="Oval 374"/>
              <p:cNvSpPr>
                <a:spLocks noChangeArrowheads="1"/>
              </p:cNvSpPr>
              <p:nvPr/>
            </p:nvSpPr>
            <p:spPr bwMode="auto">
              <a:xfrm>
                <a:off x="1677" y="2531"/>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19" name="Oval 375"/>
              <p:cNvSpPr>
                <a:spLocks noChangeArrowheads="1"/>
              </p:cNvSpPr>
              <p:nvPr/>
            </p:nvSpPr>
            <p:spPr bwMode="auto">
              <a:xfrm>
                <a:off x="1682" y="2593"/>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20" name="Oval 376"/>
              <p:cNvSpPr>
                <a:spLocks noChangeArrowheads="1"/>
              </p:cNvSpPr>
              <p:nvPr/>
            </p:nvSpPr>
            <p:spPr bwMode="auto">
              <a:xfrm>
                <a:off x="1687" y="2660"/>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21" name="Oval 377"/>
              <p:cNvSpPr>
                <a:spLocks noChangeArrowheads="1"/>
              </p:cNvSpPr>
              <p:nvPr/>
            </p:nvSpPr>
            <p:spPr bwMode="auto">
              <a:xfrm>
                <a:off x="1693" y="2412"/>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22" name="Oval 378"/>
              <p:cNvSpPr>
                <a:spLocks noChangeArrowheads="1"/>
              </p:cNvSpPr>
              <p:nvPr/>
            </p:nvSpPr>
            <p:spPr bwMode="auto">
              <a:xfrm>
                <a:off x="1724" y="2112"/>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23" name="Oval 379"/>
              <p:cNvSpPr>
                <a:spLocks noChangeArrowheads="1"/>
              </p:cNvSpPr>
              <p:nvPr/>
            </p:nvSpPr>
            <p:spPr bwMode="auto">
              <a:xfrm>
                <a:off x="1724" y="2572"/>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24" name="Oval 380"/>
              <p:cNvSpPr>
                <a:spLocks noChangeArrowheads="1"/>
              </p:cNvSpPr>
              <p:nvPr/>
            </p:nvSpPr>
            <p:spPr bwMode="auto">
              <a:xfrm>
                <a:off x="1729" y="2484"/>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25" name="Oval 381"/>
              <p:cNvSpPr>
                <a:spLocks noChangeArrowheads="1"/>
              </p:cNvSpPr>
              <p:nvPr/>
            </p:nvSpPr>
            <p:spPr bwMode="auto">
              <a:xfrm>
                <a:off x="1739" y="2582"/>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26" name="Oval 382"/>
              <p:cNvSpPr>
                <a:spLocks noChangeArrowheads="1"/>
              </p:cNvSpPr>
              <p:nvPr/>
            </p:nvSpPr>
            <p:spPr bwMode="auto">
              <a:xfrm>
                <a:off x="1755" y="2474"/>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27" name="Oval 383"/>
              <p:cNvSpPr>
                <a:spLocks noChangeArrowheads="1"/>
              </p:cNvSpPr>
              <p:nvPr/>
            </p:nvSpPr>
            <p:spPr bwMode="auto">
              <a:xfrm>
                <a:off x="1780" y="2071"/>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28" name="Oval 384"/>
              <p:cNvSpPr>
                <a:spLocks noChangeArrowheads="1"/>
              </p:cNvSpPr>
              <p:nvPr/>
            </p:nvSpPr>
            <p:spPr bwMode="auto">
              <a:xfrm>
                <a:off x="1780" y="2438"/>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29" name="Oval 385"/>
              <p:cNvSpPr>
                <a:spLocks noChangeArrowheads="1"/>
              </p:cNvSpPr>
              <p:nvPr/>
            </p:nvSpPr>
            <p:spPr bwMode="auto">
              <a:xfrm>
                <a:off x="1791" y="2407"/>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30" name="Oval 386"/>
              <p:cNvSpPr>
                <a:spLocks noChangeArrowheads="1"/>
              </p:cNvSpPr>
              <p:nvPr/>
            </p:nvSpPr>
            <p:spPr bwMode="auto">
              <a:xfrm>
                <a:off x="1791" y="2489"/>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31" name="Oval 387"/>
              <p:cNvSpPr>
                <a:spLocks noChangeArrowheads="1"/>
              </p:cNvSpPr>
              <p:nvPr/>
            </p:nvSpPr>
            <p:spPr bwMode="auto">
              <a:xfrm>
                <a:off x="1796" y="2572"/>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32" name="Oval 388"/>
              <p:cNvSpPr>
                <a:spLocks noChangeArrowheads="1"/>
              </p:cNvSpPr>
              <p:nvPr/>
            </p:nvSpPr>
            <p:spPr bwMode="auto">
              <a:xfrm>
                <a:off x="1796" y="2825"/>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33" name="Oval 389"/>
              <p:cNvSpPr>
                <a:spLocks noChangeArrowheads="1"/>
              </p:cNvSpPr>
              <p:nvPr/>
            </p:nvSpPr>
            <p:spPr bwMode="auto">
              <a:xfrm>
                <a:off x="1811" y="2779"/>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34" name="Oval 390"/>
              <p:cNvSpPr>
                <a:spLocks noChangeArrowheads="1"/>
              </p:cNvSpPr>
              <p:nvPr/>
            </p:nvSpPr>
            <p:spPr bwMode="auto">
              <a:xfrm>
                <a:off x="1811" y="2722"/>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35" name="Oval 391"/>
              <p:cNvSpPr>
                <a:spLocks noChangeArrowheads="1"/>
              </p:cNvSpPr>
              <p:nvPr/>
            </p:nvSpPr>
            <p:spPr bwMode="auto">
              <a:xfrm>
                <a:off x="1817" y="2376"/>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36" name="Oval 392"/>
              <p:cNvSpPr>
                <a:spLocks noChangeArrowheads="1"/>
              </p:cNvSpPr>
              <p:nvPr/>
            </p:nvSpPr>
            <p:spPr bwMode="auto">
              <a:xfrm>
                <a:off x="1822" y="2453"/>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37" name="Oval 393"/>
              <p:cNvSpPr>
                <a:spLocks noChangeArrowheads="1"/>
              </p:cNvSpPr>
              <p:nvPr/>
            </p:nvSpPr>
            <p:spPr bwMode="auto">
              <a:xfrm>
                <a:off x="1827" y="2598"/>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38" name="Oval 394"/>
              <p:cNvSpPr>
                <a:spLocks noChangeArrowheads="1"/>
              </p:cNvSpPr>
              <p:nvPr/>
            </p:nvSpPr>
            <p:spPr bwMode="auto">
              <a:xfrm>
                <a:off x="1827" y="2355"/>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39" name="Oval 395"/>
              <p:cNvSpPr>
                <a:spLocks noChangeArrowheads="1"/>
              </p:cNvSpPr>
              <p:nvPr/>
            </p:nvSpPr>
            <p:spPr bwMode="auto">
              <a:xfrm>
                <a:off x="1832" y="2598"/>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40" name="Oval 396"/>
              <p:cNvSpPr>
                <a:spLocks noChangeArrowheads="1"/>
              </p:cNvSpPr>
              <p:nvPr/>
            </p:nvSpPr>
            <p:spPr bwMode="auto">
              <a:xfrm>
                <a:off x="1832" y="2448"/>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41" name="Oval 397"/>
              <p:cNvSpPr>
                <a:spLocks noChangeArrowheads="1"/>
              </p:cNvSpPr>
              <p:nvPr/>
            </p:nvSpPr>
            <p:spPr bwMode="auto">
              <a:xfrm>
                <a:off x="1837" y="2443"/>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42" name="Oval 398"/>
              <p:cNvSpPr>
                <a:spLocks noChangeArrowheads="1"/>
              </p:cNvSpPr>
              <p:nvPr/>
            </p:nvSpPr>
            <p:spPr bwMode="auto">
              <a:xfrm>
                <a:off x="1858" y="2510"/>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43" name="Oval 399"/>
              <p:cNvSpPr>
                <a:spLocks noChangeArrowheads="1"/>
              </p:cNvSpPr>
              <p:nvPr/>
            </p:nvSpPr>
            <p:spPr bwMode="auto">
              <a:xfrm>
                <a:off x="1873" y="2241"/>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44" name="Oval 400"/>
              <p:cNvSpPr>
                <a:spLocks noChangeArrowheads="1"/>
              </p:cNvSpPr>
              <p:nvPr/>
            </p:nvSpPr>
            <p:spPr bwMode="auto">
              <a:xfrm>
                <a:off x="1899" y="2474"/>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45" name="Oval 401"/>
              <p:cNvSpPr>
                <a:spLocks noChangeArrowheads="1"/>
              </p:cNvSpPr>
              <p:nvPr/>
            </p:nvSpPr>
            <p:spPr bwMode="auto">
              <a:xfrm>
                <a:off x="1899" y="2396"/>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46" name="Oval 402"/>
              <p:cNvSpPr>
                <a:spLocks noChangeArrowheads="1"/>
              </p:cNvSpPr>
              <p:nvPr/>
            </p:nvSpPr>
            <p:spPr bwMode="auto">
              <a:xfrm>
                <a:off x="1904" y="2376"/>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47" name="Oval 403"/>
              <p:cNvSpPr>
                <a:spLocks noChangeArrowheads="1"/>
              </p:cNvSpPr>
              <p:nvPr/>
            </p:nvSpPr>
            <p:spPr bwMode="auto">
              <a:xfrm>
                <a:off x="1904" y="2355"/>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48" name="Oval 404"/>
              <p:cNvSpPr>
                <a:spLocks noChangeArrowheads="1"/>
              </p:cNvSpPr>
              <p:nvPr/>
            </p:nvSpPr>
            <p:spPr bwMode="auto">
              <a:xfrm>
                <a:off x="1910" y="2262"/>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49" name="Oval 405"/>
              <p:cNvSpPr>
                <a:spLocks noChangeArrowheads="1"/>
              </p:cNvSpPr>
              <p:nvPr/>
            </p:nvSpPr>
            <p:spPr bwMode="auto">
              <a:xfrm>
                <a:off x="1915" y="2557"/>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50" name="Oval 406"/>
              <p:cNvSpPr>
                <a:spLocks noChangeArrowheads="1"/>
              </p:cNvSpPr>
              <p:nvPr/>
            </p:nvSpPr>
            <p:spPr bwMode="auto">
              <a:xfrm>
                <a:off x="1920" y="2386"/>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552" name="Oval 408"/>
            <p:cNvSpPr>
              <a:spLocks noChangeArrowheads="1"/>
            </p:cNvSpPr>
            <p:nvPr/>
          </p:nvSpPr>
          <p:spPr bwMode="auto">
            <a:xfrm>
              <a:off x="1930" y="2350"/>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53" name="Oval 409"/>
            <p:cNvSpPr>
              <a:spLocks noChangeArrowheads="1"/>
            </p:cNvSpPr>
            <p:nvPr/>
          </p:nvSpPr>
          <p:spPr bwMode="auto">
            <a:xfrm>
              <a:off x="1930" y="2443"/>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54" name="Oval 410"/>
            <p:cNvSpPr>
              <a:spLocks noChangeArrowheads="1"/>
            </p:cNvSpPr>
            <p:nvPr/>
          </p:nvSpPr>
          <p:spPr bwMode="auto">
            <a:xfrm>
              <a:off x="1956" y="2484"/>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55" name="Oval 411"/>
            <p:cNvSpPr>
              <a:spLocks noChangeArrowheads="1"/>
            </p:cNvSpPr>
            <p:nvPr/>
          </p:nvSpPr>
          <p:spPr bwMode="auto">
            <a:xfrm>
              <a:off x="2008" y="2645"/>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56" name="Oval 412"/>
            <p:cNvSpPr>
              <a:spLocks noChangeArrowheads="1"/>
            </p:cNvSpPr>
            <p:nvPr/>
          </p:nvSpPr>
          <p:spPr bwMode="auto">
            <a:xfrm>
              <a:off x="2028" y="2572"/>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57" name="Oval 413"/>
            <p:cNvSpPr>
              <a:spLocks noChangeArrowheads="1"/>
            </p:cNvSpPr>
            <p:nvPr/>
          </p:nvSpPr>
          <p:spPr bwMode="auto">
            <a:xfrm>
              <a:off x="2034" y="2557"/>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58" name="Oval 414"/>
            <p:cNvSpPr>
              <a:spLocks noChangeArrowheads="1"/>
            </p:cNvSpPr>
            <p:nvPr/>
          </p:nvSpPr>
          <p:spPr bwMode="auto">
            <a:xfrm>
              <a:off x="2039" y="2376"/>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59" name="Oval 415"/>
            <p:cNvSpPr>
              <a:spLocks noChangeArrowheads="1"/>
            </p:cNvSpPr>
            <p:nvPr/>
          </p:nvSpPr>
          <p:spPr bwMode="auto">
            <a:xfrm>
              <a:off x="2070" y="2458"/>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60" name="Oval 416"/>
            <p:cNvSpPr>
              <a:spLocks noChangeArrowheads="1"/>
            </p:cNvSpPr>
            <p:nvPr/>
          </p:nvSpPr>
          <p:spPr bwMode="auto">
            <a:xfrm>
              <a:off x="2070" y="1771"/>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61" name="Oval 417"/>
            <p:cNvSpPr>
              <a:spLocks noChangeArrowheads="1"/>
            </p:cNvSpPr>
            <p:nvPr/>
          </p:nvSpPr>
          <p:spPr bwMode="auto">
            <a:xfrm>
              <a:off x="2085" y="2314"/>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62" name="Oval 418"/>
            <p:cNvSpPr>
              <a:spLocks noChangeArrowheads="1"/>
            </p:cNvSpPr>
            <p:nvPr/>
          </p:nvSpPr>
          <p:spPr bwMode="auto">
            <a:xfrm>
              <a:off x="2096" y="2769"/>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63" name="Oval 419"/>
            <p:cNvSpPr>
              <a:spLocks noChangeArrowheads="1"/>
            </p:cNvSpPr>
            <p:nvPr/>
          </p:nvSpPr>
          <p:spPr bwMode="auto">
            <a:xfrm>
              <a:off x="2106" y="2443"/>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64" name="Oval 420"/>
            <p:cNvSpPr>
              <a:spLocks noChangeArrowheads="1"/>
            </p:cNvSpPr>
            <p:nvPr/>
          </p:nvSpPr>
          <p:spPr bwMode="auto">
            <a:xfrm>
              <a:off x="2116" y="2355"/>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65" name="Oval 421"/>
            <p:cNvSpPr>
              <a:spLocks noChangeArrowheads="1"/>
            </p:cNvSpPr>
            <p:nvPr/>
          </p:nvSpPr>
          <p:spPr bwMode="auto">
            <a:xfrm>
              <a:off x="2116" y="2650"/>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66" name="Oval 422"/>
            <p:cNvSpPr>
              <a:spLocks noChangeArrowheads="1"/>
            </p:cNvSpPr>
            <p:nvPr/>
          </p:nvSpPr>
          <p:spPr bwMode="auto">
            <a:xfrm>
              <a:off x="2132" y="2422"/>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67" name="Oval 423"/>
            <p:cNvSpPr>
              <a:spLocks noChangeArrowheads="1"/>
            </p:cNvSpPr>
            <p:nvPr/>
          </p:nvSpPr>
          <p:spPr bwMode="auto">
            <a:xfrm>
              <a:off x="2142" y="2520"/>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68" name="Oval 424"/>
            <p:cNvSpPr>
              <a:spLocks noChangeArrowheads="1"/>
            </p:cNvSpPr>
            <p:nvPr/>
          </p:nvSpPr>
          <p:spPr bwMode="auto">
            <a:xfrm>
              <a:off x="2152" y="2433"/>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69" name="Oval 425"/>
            <p:cNvSpPr>
              <a:spLocks noChangeArrowheads="1"/>
            </p:cNvSpPr>
            <p:nvPr/>
          </p:nvSpPr>
          <p:spPr bwMode="auto">
            <a:xfrm>
              <a:off x="2163" y="2557"/>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70" name="Oval 426"/>
            <p:cNvSpPr>
              <a:spLocks noChangeArrowheads="1"/>
            </p:cNvSpPr>
            <p:nvPr/>
          </p:nvSpPr>
          <p:spPr bwMode="auto">
            <a:xfrm>
              <a:off x="2168" y="2660"/>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71" name="Oval 427"/>
            <p:cNvSpPr>
              <a:spLocks noChangeArrowheads="1"/>
            </p:cNvSpPr>
            <p:nvPr/>
          </p:nvSpPr>
          <p:spPr bwMode="auto">
            <a:xfrm>
              <a:off x="2178" y="2484"/>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72" name="Oval 428"/>
            <p:cNvSpPr>
              <a:spLocks noChangeArrowheads="1"/>
            </p:cNvSpPr>
            <p:nvPr/>
          </p:nvSpPr>
          <p:spPr bwMode="auto">
            <a:xfrm>
              <a:off x="2194" y="2924"/>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73" name="Oval 429"/>
            <p:cNvSpPr>
              <a:spLocks noChangeArrowheads="1"/>
            </p:cNvSpPr>
            <p:nvPr/>
          </p:nvSpPr>
          <p:spPr bwMode="auto">
            <a:xfrm>
              <a:off x="2194" y="2531"/>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74" name="Oval 430"/>
            <p:cNvSpPr>
              <a:spLocks noChangeArrowheads="1"/>
            </p:cNvSpPr>
            <p:nvPr/>
          </p:nvSpPr>
          <p:spPr bwMode="auto">
            <a:xfrm>
              <a:off x="2230" y="2686"/>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75" name="Oval 431"/>
            <p:cNvSpPr>
              <a:spLocks noChangeArrowheads="1"/>
            </p:cNvSpPr>
            <p:nvPr/>
          </p:nvSpPr>
          <p:spPr bwMode="auto">
            <a:xfrm>
              <a:off x="2251" y="2681"/>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76" name="Oval 432"/>
            <p:cNvSpPr>
              <a:spLocks noChangeArrowheads="1"/>
            </p:cNvSpPr>
            <p:nvPr/>
          </p:nvSpPr>
          <p:spPr bwMode="auto">
            <a:xfrm>
              <a:off x="2256" y="2309"/>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77" name="Oval 433"/>
            <p:cNvSpPr>
              <a:spLocks noChangeArrowheads="1"/>
            </p:cNvSpPr>
            <p:nvPr/>
          </p:nvSpPr>
          <p:spPr bwMode="auto">
            <a:xfrm>
              <a:off x="2307" y="2510"/>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78" name="Oval 434"/>
            <p:cNvSpPr>
              <a:spLocks noChangeArrowheads="1"/>
            </p:cNvSpPr>
            <p:nvPr/>
          </p:nvSpPr>
          <p:spPr bwMode="auto">
            <a:xfrm>
              <a:off x="2313" y="2500"/>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79" name="Oval 435"/>
            <p:cNvSpPr>
              <a:spLocks noChangeArrowheads="1"/>
            </p:cNvSpPr>
            <p:nvPr/>
          </p:nvSpPr>
          <p:spPr bwMode="auto">
            <a:xfrm>
              <a:off x="2318" y="2510"/>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80" name="Oval 436"/>
            <p:cNvSpPr>
              <a:spLocks noChangeArrowheads="1"/>
            </p:cNvSpPr>
            <p:nvPr/>
          </p:nvSpPr>
          <p:spPr bwMode="auto">
            <a:xfrm>
              <a:off x="2318" y="2241"/>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81" name="Oval 437"/>
            <p:cNvSpPr>
              <a:spLocks noChangeArrowheads="1"/>
            </p:cNvSpPr>
            <p:nvPr/>
          </p:nvSpPr>
          <p:spPr bwMode="auto">
            <a:xfrm>
              <a:off x="2333" y="2329"/>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82" name="Oval 438"/>
            <p:cNvSpPr>
              <a:spLocks noChangeArrowheads="1"/>
            </p:cNvSpPr>
            <p:nvPr/>
          </p:nvSpPr>
          <p:spPr bwMode="auto">
            <a:xfrm>
              <a:off x="2364" y="2381"/>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83" name="Oval 439"/>
            <p:cNvSpPr>
              <a:spLocks noChangeArrowheads="1"/>
            </p:cNvSpPr>
            <p:nvPr/>
          </p:nvSpPr>
          <p:spPr bwMode="auto">
            <a:xfrm>
              <a:off x="2364" y="2422"/>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84" name="Oval 440"/>
            <p:cNvSpPr>
              <a:spLocks noChangeArrowheads="1"/>
            </p:cNvSpPr>
            <p:nvPr/>
          </p:nvSpPr>
          <p:spPr bwMode="auto">
            <a:xfrm>
              <a:off x="2390" y="2427"/>
              <a:ext cx="43"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85" name="Oval 441"/>
            <p:cNvSpPr>
              <a:spLocks noChangeArrowheads="1"/>
            </p:cNvSpPr>
            <p:nvPr/>
          </p:nvSpPr>
          <p:spPr bwMode="auto">
            <a:xfrm>
              <a:off x="2395" y="2557"/>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86" name="Oval 442"/>
            <p:cNvSpPr>
              <a:spLocks noChangeArrowheads="1"/>
            </p:cNvSpPr>
            <p:nvPr/>
          </p:nvSpPr>
          <p:spPr bwMode="auto">
            <a:xfrm>
              <a:off x="2406" y="2562"/>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87" name="Oval 443"/>
            <p:cNvSpPr>
              <a:spLocks noChangeArrowheads="1"/>
            </p:cNvSpPr>
            <p:nvPr/>
          </p:nvSpPr>
          <p:spPr bwMode="auto">
            <a:xfrm>
              <a:off x="2437" y="2510"/>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88" name="Oval 444"/>
            <p:cNvSpPr>
              <a:spLocks noChangeArrowheads="1"/>
            </p:cNvSpPr>
            <p:nvPr/>
          </p:nvSpPr>
          <p:spPr bwMode="auto">
            <a:xfrm>
              <a:off x="2499" y="2474"/>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89" name="Oval 445"/>
            <p:cNvSpPr>
              <a:spLocks noChangeArrowheads="1"/>
            </p:cNvSpPr>
            <p:nvPr/>
          </p:nvSpPr>
          <p:spPr bwMode="auto">
            <a:xfrm>
              <a:off x="2566" y="2200"/>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90" name="Oval 446"/>
            <p:cNvSpPr>
              <a:spLocks noChangeArrowheads="1"/>
            </p:cNvSpPr>
            <p:nvPr/>
          </p:nvSpPr>
          <p:spPr bwMode="auto">
            <a:xfrm>
              <a:off x="2654" y="2536"/>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91" name="Oval 447"/>
            <p:cNvSpPr>
              <a:spLocks noChangeArrowheads="1"/>
            </p:cNvSpPr>
            <p:nvPr/>
          </p:nvSpPr>
          <p:spPr bwMode="auto">
            <a:xfrm>
              <a:off x="2726" y="2381"/>
              <a:ext cx="43"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92" name="Oval 448"/>
            <p:cNvSpPr>
              <a:spLocks noChangeArrowheads="1"/>
            </p:cNvSpPr>
            <p:nvPr/>
          </p:nvSpPr>
          <p:spPr bwMode="auto">
            <a:xfrm>
              <a:off x="2804" y="2458"/>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93" name="Oval 449"/>
            <p:cNvSpPr>
              <a:spLocks noChangeArrowheads="1"/>
            </p:cNvSpPr>
            <p:nvPr/>
          </p:nvSpPr>
          <p:spPr bwMode="auto">
            <a:xfrm>
              <a:off x="2814" y="2526"/>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94" name="Oval 450"/>
            <p:cNvSpPr>
              <a:spLocks noChangeArrowheads="1"/>
            </p:cNvSpPr>
            <p:nvPr/>
          </p:nvSpPr>
          <p:spPr bwMode="auto">
            <a:xfrm>
              <a:off x="2866" y="2572"/>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95" name="Oval 451"/>
            <p:cNvSpPr>
              <a:spLocks noChangeArrowheads="1"/>
            </p:cNvSpPr>
            <p:nvPr/>
          </p:nvSpPr>
          <p:spPr bwMode="auto">
            <a:xfrm>
              <a:off x="1114" y="2562"/>
              <a:ext cx="42" cy="42"/>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96" name="Oval 452"/>
            <p:cNvSpPr>
              <a:spLocks noChangeArrowheads="1"/>
            </p:cNvSpPr>
            <p:nvPr/>
          </p:nvSpPr>
          <p:spPr bwMode="auto">
            <a:xfrm>
              <a:off x="1264" y="2267"/>
              <a:ext cx="42" cy="43"/>
            </a:xfrm>
            <a:prstGeom prst="ellipse">
              <a:avLst/>
            </a:prstGeom>
            <a:solidFill>
              <a:srgbClr val="5151FF"/>
            </a:solidFill>
            <a:ln w="7938">
              <a:solidFill>
                <a:srgbClr val="5151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676373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Rasmussen Syndrome</a:t>
            </a:r>
          </a:p>
        </p:txBody>
      </p:sp>
      <p:sp>
        <p:nvSpPr>
          <p:cNvPr id="3" name="Content Placeholder 2"/>
          <p:cNvSpPr>
            <a:spLocks noGrp="1"/>
          </p:cNvSpPr>
          <p:nvPr>
            <p:ph idx="1"/>
          </p:nvPr>
        </p:nvSpPr>
        <p:spPr>
          <a:xfrm>
            <a:off x="457200" y="1238122"/>
            <a:ext cx="8229600" cy="4525963"/>
          </a:xfrm>
        </p:spPr>
        <p:txBody>
          <a:bodyPr>
            <a:normAutofit fontScale="92500" lnSpcReduction="10000"/>
          </a:bodyPr>
          <a:lstStyle/>
          <a:p>
            <a:r>
              <a:rPr lang="en-US" dirty="0"/>
              <a:t>Mean age of onset 5 years, most 14 months – 14 years </a:t>
            </a:r>
          </a:p>
          <a:p>
            <a:r>
              <a:rPr lang="en-US" dirty="0"/>
              <a:t>Seizures are the initial manifestation – GTC, focal motor, complex partial</a:t>
            </a:r>
          </a:p>
          <a:p>
            <a:r>
              <a:rPr lang="en-US" dirty="0" err="1"/>
              <a:t>Epilepsia</a:t>
            </a:r>
            <a:r>
              <a:rPr lang="en-US" dirty="0"/>
              <a:t> </a:t>
            </a:r>
            <a:r>
              <a:rPr lang="en-US" dirty="0" err="1"/>
              <a:t>partialis</a:t>
            </a:r>
            <a:r>
              <a:rPr lang="en-US" dirty="0"/>
              <a:t> continua in 56%</a:t>
            </a:r>
          </a:p>
          <a:p>
            <a:r>
              <a:rPr lang="en-US" dirty="0"/>
              <a:t>Progressive hemiparesis and usually cognitive deterioration</a:t>
            </a:r>
          </a:p>
          <a:p>
            <a:r>
              <a:rPr lang="en-US" dirty="0"/>
              <a:t>Prodromal period → acute phase → residual stage </a:t>
            </a:r>
          </a:p>
          <a:p>
            <a:r>
              <a:rPr lang="en-US" dirty="0" err="1"/>
              <a:t>Neuroimaging</a:t>
            </a:r>
            <a:r>
              <a:rPr lang="en-US" dirty="0"/>
              <a:t> – progressive hemispheric atrophy</a:t>
            </a:r>
          </a:p>
          <a:p>
            <a:r>
              <a:rPr lang="en-US" dirty="0"/>
              <a:t>CSF – </a:t>
            </a:r>
            <a:r>
              <a:rPr lang="en-US" dirty="0" err="1"/>
              <a:t>oligoclonal</a:t>
            </a:r>
            <a:r>
              <a:rPr lang="en-US" dirty="0"/>
              <a:t> or monoclonal bands</a:t>
            </a:r>
          </a:p>
          <a:p>
            <a:r>
              <a:rPr lang="en-US" dirty="0"/>
              <a:t>Pathology – chronic inflammatory changes with intense </a:t>
            </a:r>
            <a:r>
              <a:rPr lang="en-US" dirty="0" err="1"/>
              <a:t>perivascular</a:t>
            </a:r>
            <a:r>
              <a:rPr lang="en-US" dirty="0"/>
              <a:t> cuffing, microglia, </a:t>
            </a:r>
            <a:r>
              <a:rPr lang="en-US" dirty="0" err="1"/>
              <a:t>astrocytosis</a:t>
            </a:r>
            <a:r>
              <a:rPr lang="en-US" dirty="0"/>
              <a:t>, neuronal cell loss</a:t>
            </a:r>
          </a:p>
          <a:p>
            <a:r>
              <a:rPr lang="en-US" dirty="0"/>
              <a:t>Treatment:</a:t>
            </a:r>
          </a:p>
          <a:p>
            <a:pPr lvl="1"/>
            <a:r>
              <a:rPr lang="en-US" dirty="0"/>
              <a:t>Medical</a:t>
            </a:r>
          </a:p>
          <a:p>
            <a:pPr lvl="1"/>
            <a:r>
              <a:rPr lang="en-US" dirty="0" err="1"/>
              <a:t>Hemispherectomy</a:t>
            </a:r>
            <a:r>
              <a:rPr lang="en-US" dirty="0"/>
              <a:t> – could be considered earlier to limit dysfunction in the </a:t>
            </a:r>
            <a:r>
              <a:rPr lang="en-US" dirty="0" err="1"/>
              <a:t>contralateral</a:t>
            </a:r>
            <a:r>
              <a:rPr lang="en-US" dirty="0"/>
              <a:t> hemisphere</a:t>
            </a:r>
          </a:p>
        </p:txBody>
      </p:sp>
    </p:spTree>
    <p:extLst>
      <p:ext uri="{BB962C8B-B14F-4D97-AF65-F5344CB8AC3E}">
        <p14:creationId xmlns:p14="http://schemas.microsoft.com/office/powerpoint/2010/main" val="31765786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457200" y="76200"/>
            <a:ext cx="8229600" cy="1371600"/>
          </a:xfrm>
        </p:spPr>
        <p:txBody>
          <a:bodyPr>
            <a:normAutofit/>
          </a:bodyPr>
          <a:lstStyle/>
          <a:p>
            <a:pPr eaLnBrk="1" fontAlgn="auto" hangingPunct="1">
              <a:spcAft>
                <a:spcPts val="0"/>
              </a:spcAft>
              <a:defRPr/>
            </a:pPr>
            <a:r>
              <a:rPr lang="en-US" sz="4000" dirty="0"/>
              <a:t>Rasmussen Syndrome: Diagnosis</a:t>
            </a:r>
          </a:p>
        </p:txBody>
      </p:sp>
      <p:sp>
        <p:nvSpPr>
          <p:cNvPr id="49155" name="Rectangle 3"/>
          <p:cNvSpPr>
            <a:spLocks noGrp="1" noChangeArrowheads="1"/>
          </p:cNvSpPr>
          <p:nvPr>
            <p:ph type="body" sz="half" idx="1"/>
          </p:nvPr>
        </p:nvSpPr>
        <p:spPr>
          <a:xfrm>
            <a:off x="337189" y="1076844"/>
            <a:ext cx="5867400" cy="2286000"/>
          </a:xfrm>
        </p:spPr>
        <p:txBody>
          <a:bodyPr>
            <a:noAutofit/>
          </a:bodyPr>
          <a:lstStyle/>
          <a:p>
            <a:pPr>
              <a:lnSpc>
                <a:spcPct val="90000"/>
              </a:lnSpc>
              <a:buNone/>
            </a:pPr>
            <a:r>
              <a:rPr lang="en-US" sz="2000" dirty="0"/>
              <a:t>Part A (3/3): </a:t>
            </a:r>
          </a:p>
          <a:p>
            <a:pPr>
              <a:lnSpc>
                <a:spcPct val="90000"/>
              </a:lnSpc>
              <a:buAutoNum type="arabicPeriod"/>
            </a:pPr>
            <a:r>
              <a:rPr lang="en-US" sz="2000" dirty="0"/>
              <a:t>Clinical: Focal seizures (+/- Epilepsia </a:t>
            </a:r>
            <a:r>
              <a:rPr lang="en-US" sz="2000" dirty="0" err="1"/>
              <a:t>partialis</a:t>
            </a:r>
            <a:r>
              <a:rPr lang="en-US" sz="2000" dirty="0"/>
              <a:t> continua) &amp; Unilateral cortical deficit(s) </a:t>
            </a:r>
          </a:p>
          <a:p>
            <a:pPr>
              <a:lnSpc>
                <a:spcPct val="90000"/>
              </a:lnSpc>
              <a:buAutoNum type="arabicPeriod"/>
            </a:pPr>
            <a:r>
              <a:rPr lang="en-US" sz="2000" dirty="0"/>
              <a:t>EEG: </a:t>
            </a:r>
            <a:r>
              <a:rPr lang="en-US" sz="2000" dirty="0" err="1"/>
              <a:t>Unihemispheric</a:t>
            </a:r>
            <a:r>
              <a:rPr lang="en-US" sz="2000" dirty="0"/>
              <a:t> slowing +/- epileptiform activity &amp; Unilateral seizure onset </a:t>
            </a:r>
          </a:p>
          <a:p>
            <a:pPr>
              <a:lnSpc>
                <a:spcPct val="90000"/>
              </a:lnSpc>
              <a:buAutoNum type="arabicPeriod"/>
            </a:pPr>
            <a:r>
              <a:rPr lang="en-US" sz="2000" dirty="0"/>
              <a:t>MRI: </a:t>
            </a:r>
            <a:r>
              <a:rPr lang="en-US" sz="2000" dirty="0" err="1"/>
              <a:t>Unihemispheric</a:t>
            </a:r>
            <a:r>
              <a:rPr lang="en-US" sz="2000" dirty="0"/>
              <a:t> focal cortical atrophy and at least one of the following: </a:t>
            </a:r>
          </a:p>
        </p:txBody>
      </p:sp>
      <p:pic>
        <p:nvPicPr>
          <p:cNvPr id="8" name="Picture 6"/>
          <p:cNvPicPr>
            <a:picLocks noGrp="1" noChangeAspect="1" noChangeArrowheads="1"/>
          </p:cNvPicPr>
          <p:nvPr>
            <p:ph sz="quarter" idx="3"/>
          </p:nvPr>
        </p:nvPicPr>
        <p:blipFill>
          <a:blip r:embed="rId3" cstate="print"/>
          <a:srcRect/>
          <a:stretch>
            <a:fillRect/>
          </a:stretch>
        </p:blipFill>
        <p:spPr bwMode="auto">
          <a:xfrm>
            <a:off x="6142847" y="1247173"/>
            <a:ext cx="2620153" cy="2133600"/>
          </a:xfrm>
          <a:prstGeom prst="rect">
            <a:avLst/>
          </a:prstGeom>
          <a:noFill/>
          <a:ln w="9525">
            <a:noFill/>
            <a:miter lim="800000"/>
            <a:headEnd/>
            <a:tailEnd/>
          </a:ln>
        </p:spPr>
      </p:pic>
      <p:sp>
        <p:nvSpPr>
          <p:cNvPr id="9" name="TextBox 8"/>
          <p:cNvSpPr txBox="1"/>
          <p:nvPr/>
        </p:nvSpPr>
        <p:spPr>
          <a:xfrm>
            <a:off x="398930" y="3368820"/>
            <a:ext cx="8686800" cy="2862322"/>
          </a:xfrm>
          <a:prstGeom prst="rect">
            <a:avLst/>
          </a:prstGeom>
          <a:noFill/>
        </p:spPr>
        <p:txBody>
          <a:bodyPr wrap="square" rtlCol="0">
            <a:spAutoFit/>
          </a:bodyPr>
          <a:lstStyle/>
          <a:p>
            <a:pPr>
              <a:lnSpc>
                <a:spcPct val="90000"/>
              </a:lnSpc>
              <a:buNone/>
            </a:pPr>
            <a:r>
              <a:rPr lang="en-US" sz="2000" dirty="0"/>
              <a:t>     Grey or white matter T2/FLAIR </a:t>
            </a:r>
            <a:r>
              <a:rPr lang="en-US" sz="2000" dirty="0" err="1"/>
              <a:t>hyperintense</a:t>
            </a:r>
            <a:r>
              <a:rPr lang="en-US" sz="2000" dirty="0"/>
              <a:t> signal</a:t>
            </a:r>
          </a:p>
          <a:p>
            <a:pPr>
              <a:lnSpc>
                <a:spcPct val="90000"/>
              </a:lnSpc>
              <a:buNone/>
            </a:pPr>
            <a:r>
              <a:rPr lang="en-US" sz="2000" dirty="0"/>
              <a:t>     </a:t>
            </a:r>
            <a:r>
              <a:rPr lang="en-US" sz="2000" dirty="0" err="1"/>
              <a:t>Hyperintense</a:t>
            </a:r>
            <a:r>
              <a:rPr lang="en-US" sz="2000" dirty="0"/>
              <a:t> signal/atrophy of </a:t>
            </a:r>
            <a:r>
              <a:rPr lang="en-US" sz="2000" dirty="0" err="1"/>
              <a:t>ipsilateral</a:t>
            </a:r>
            <a:r>
              <a:rPr lang="en-US" sz="2000" dirty="0"/>
              <a:t> caudate head </a:t>
            </a:r>
          </a:p>
          <a:p>
            <a:pPr>
              <a:lnSpc>
                <a:spcPct val="90000"/>
              </a:lnSpc>
            </a:pPr>
            <a:endParaRPr lang="en-US" sz="2000" dirty="0"/>
          </a:p>
          <a:p>
            <a:pPr>
              <a:lnSpc>
                <a:spcPct val="90000"/>
              </a:lnSpc>
            </a:pPr>
            <a:r>
              <a:rPr lang="en-US" sz="2000" dirty="0"/>
              <a:t>Part B (2/3): </a:t>
            </a:r>
          </a:p>
          <a:p>
            <a:pPr marL="342900" indent="-342900">
              <a:lnSpc>
                <a:spcPct val="90000"/>
              </a:lnSpc>
              <a:buAutoNum type="arabicPeriod"/>
            </a:pPr>
            <a:r>
              <a:rPr lang="en-US" sz="2000" dirty="0"/>
              <a:t>Clinical: Epilepsia </a:t>
            </a:r>
            <a:r>
              <a:rPr lang="en-US" sz="2000" dirty="0" err="1"/>
              <a:t>partialis</a:t>
            </a:r>
            <a:r>
              <a:rPr lang="en-US" sz="2000" dirty="0"/>
              <a:t> continua or </a:t>
            </a:r>
            <a:r>
              <a:rPr lang="en-US" sz="2000" u="sng" dirty="0"/>
              <a:t>Progressive</a:t>
            </a:r>
            <a:r>
              <a:rPr lang="en-US" sz="2000" dirty="0"/>
              <a:t> unilateral cortical deficit(s) </a:t>
            </a:r>
          </a:p>
          <a:p>
            <a:pPr marL="342900" indent="-342900">
              <a:lnSpc>
                <a:spcPct val="90000"/>
              </a:lnSpc>
            </a:pPr>
            <a:r>
              <a:rPr lang="en-US" sz="2000" dirty="0"/>
              <a:t>2. MRI: </a:t>
            </a:r>
            <a:r>
              <a:rPr lang="en-US" sz="2000" u="sng" dirty="0"/>
              <a:t>Progressive</a:t>
            </a:r>
            <a:r>
              <a:rPr lang="en-US" sz="2000" dirty="0"/>
              <a:t> </a:t>
            </a:r>
            <a:r>
              <a:rPr lang="en-US" sz="2000" dirty="0" err="1"/>
              <a:t>unihemispheric</a:t>
            </a:r>
            <a:r>
              <a:rPr lang="en-US" sz="2000" dirty="0"/>
              <a:t> focal cortical atrophy </a:t>
            </a:r>
          </a:p>
          <a:p>
            <a:pPr>
              <a:lnSpc>
                <a:spcPct val="90000"/>
              </a:lnSpc>
              <a:buNone/>
            </a:pPr>
            <a:r>
              <a:rPr lang="en-US" sz="2000" dirty="0"/>
              <a:t>3. Histopathology: T cell dominated encephalitis w/activated </a:t>
            </a:r>
            <a:r>
              <a:rPr lang="en-US" sz="2000" dirty="0" err="1"/>
              <a:t>microglial</a:t>
            </a:r>
            <a:r>
              <a:rPr lang="en-US" sz="2000" dirty="0"/>
              <a:t> cells (typically, but not necessarily forming nodules) &amp; reactive </a:t>
            </a:r>
            <a:r>
              <a:rPr lang="en-US" sz="2000" dirty="0" err="1"/>
              <a:t>astrogliosis</a:t>
            </a:r>
            <a:endParaRPr lang="en-US" sz="2000" dirty="0"/>
          </a:p>
        </p:txBody>
      </p:sp>
      <p:sp>
        <p:nvSpPr>
          <p:cNvPr id="10" name="TextBox 9"/>
          <p:cNvSpPr txBox="1"/>
          <p:nvPr/>
        </p:nvSpPr>
        <p:spPr>
          <a:xfrm>
            <a:off x="5740121" y="6309168"/>
            <a:ext cx="3022879" cy="338554"/>
          </a:xfrm>
          <a:prstGeom prst="rect">
            <a:avLst/>
          </a:prstGeom>
          <a:noFill/>
        </p:spPr>
        <p:txBody>
          <a:bodyPr wrap="none" rtlCol="0">
            <a:spAutoFit/>
          </a:bodyPr>
          <a:lstStyle/>
          <a:p>
            <a:pPr algn="r"/>
            <a:r>
              <a:rPr lang="en-US" sz="1600" dirty="0"/>
              <a:t>Bien CG et al., Brain 2005;128:454</a:t>
            </a:r>
          </a:p>
        </p:txBody>
      </p:sp>
    </p:spTree>
    <p:extLst>
      <p:ext uri="{BB962C8B-B14F-4D97-AF65-F5344CB8AC3E}">
        <p14:creationId xmlns:p14="http://schemas.microsoft.com/office/powerpoint/2010/main" val="11428288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Gelastic</a:t>
            </a:r>
            <a:r>
              <a:rPr lang="en-US" dirty="0"/>
              <a:t> seizures with hypothalamic </a:t>
            </a:r>
            <a:r>
              <a:rPr lang="en-US" dirty="0" err="1"/>
              <a:t>hamartoma</a:t>
            </a:r>
            <a:endParaRPr lang="en-US" dirty="0"/>
          </a:p>
        </p:txBody>
      </p:sp>
      <p:sp>
        <p:nvSpPr>
          <p:cNvPr id="3" name="Content Placeholder 2"/>
          <p:cNvSpPr>
            <a:spLocks noGrp="1"/>
          </p:cNvSpPr>
          <p:nvPr>
            <p:ph idx="1"/>
          </p:nvPr>
        </p:nvSpPr>
        <p:spPr/>
        <p:txBody>
          <a:bodyPr>
            <a:normAutofit/>
          </a:bodyPr>
          <a:lstStyle/>
          <a:p>
            <a:r>
              <a:rPr lang="en-US" dirty="0"/>
              <a:t>Classic description: </a:t>
            </a:r>
            <a:r>
              <a:rPr lang="en-US" dirty="0" err="1"/>
              <a:t>gelastic</a:t>
            </a:r>
            <a:r>
              <a:rPr lang="en-US" dirty="0"/>
              <a:t> seizures (“mirthless laughter”), other seizure types (focal or generalized), crying-like sounds</a:t>
            </a:r>
          </a:p>
          <a:p>
            <a:r>
              <a:rPr lang="en-US" dirty="0"/>
              <a:t>Precocious puberty</a:t>
            </a:r>
          </a:p>
          <a:p>
            <a:r>
              <a:rPr lang="en-US" dirty="0"/>
              <a:t>Cognitive problems and decline</a:t>
            </a:r>
          </a:p>
          <a:p>
            <a:r>
              <a:rPr lang="en-US" dirty="0"/>
              <a:t>Behavior problems: hyperactivity, rage, aggression, oppositional defiant disorder, ADHD, conduct disorder, affective disorders</a:t>
            </a:r>
          </a:p>
          <a:p>
            <a:r>
              <a:rPr lang="en-US" dirty="0"/>
              <a:t>EEG findings highly variable (</a:t>
            </a:r>
            <a:r>
              <a:rPr lang="en-US" dirty="0" err="1"/>
              <a:t>incl</a:t>
            </a:r>
            <a:r>
              <a:rPr lang="en-US" dirty="0"/>
              <a:t> normal) and seizures may appear to arise from various locations; some with temporal lobe dysplasia</a:t>
            </a:r>
          </a:p>
          <a:p>
            <a:r>
              <a:rPr lang="en-US" dirty="0"/>
              <a:t>HH has intrinsic </a:t>
            </a:r>
            <a:r>
              <a:rPr lang="en-US" dirty="0" err="1"/>
              <a:t>epileptogenicity</a:t>
            </a:r>
            <a:endParaRPr lang="en-US" dirty="0"/>
          </a:p>
          <a:p>
            <a:r>
              <a:rPr lang="en-US" dirty="0"/>
              <a:t>Drugs ineffective; surgery usually effective</a:t>
            </a:r>
          </a:p>
          <a:p>
            <a:endParaRPr lang="en-US" dirty="0"/>
          </a:p>
        </p:txBody>
      </p:sp>
      <p:sp>
        <p:nvSpPr>
          <p:cNvPr id="5" name="TextBox 4"/>
          <p:cNvSpPr txBox="1"/>
          <p:nvPr/>
        </p:nvSpPr>
        <p:spPr>
          <a:xfrm>
            <a:off x="4969365" y="6308725"/>
            <a:ext cx="3620478" cy="338554"/>
          </a:xfrm>
          <a:prstGeom prst="rect">
            <a:avLst/>
          </a:prstGeom>
          <a:noFill/>
        </p:spPr>
        <p:txBody>
          <a:bodyPr wrap="none" rtlCol="0">
            <a:spAutoFit/>
          </a:bodyPr>
          <a:lstStyle/>
          <a:p>
            <a:r>
              <a:rPr lang="en-US" sz="1600" dirty="0" err="1"/>
              <a:t>Mittal</a:t>
            </a:r>
            <a:r>
              <a:rPr lang="en-US" sz="1600" dirty="0"/>
              <a:t> et al., </a:t>
            </a:r>
            <a:r>
              <a:rPr lang="en-US" sz="1600" dirty="0" err="1"/>
              <a:t>Neurosurg</a:t>
            </a:r>
            <a:r>
              <a:rPr lang="en-US" sz="1600" dirty="0"/>
              <a:t> Focus 2013;34:E6</a:t>
            </a:r>
          </a:p>
        </p:txBody>
      </p:sp>
    </p:spTree>
    <p:extLst>
      <p:ext uri="{BB962C8B-B14F-4D97-AF65-F5344CB8AC3E}">
        <p14:creationId xmlns:p14="http://schemas.microsoft.com/office/powerpoint/2010/main" val="41868065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Hemiconvulsion</a:t>
            </a:r>
            <a:r>
              <a:rPr lang="en-US" dirty="0"/>
              <a:t>-</a:t>
            </a:r>
            <a:r>
              <a:rPr lang="en-US" dirty="0" err="1"/>
              <a:t>hemiplegia</a:t>
            </a:r>
            <a:r>
              <a:rPr lang="en-US" dirty="0"/>
              <a:t>-epilepsy</a:t>
            </a:r>
          </a:p>
        </p:txBody>
      </p:sp>
      <p:sp>
        <p:nvSpPr>
          <p:cNvPr id="3" name="Content Placeholder 2"/>
          <p:cNvSpPr>
            <a:spLocks noGrp="1"/>
          </p:cNvSpPr>
          <p:nvPr>
            <p:ph idx="1"/>
          </p:nvPr>
        </p:nvSpPr>
        <p:spPr>
          <a:xfrm>
            <a:off x="457200" y="1000828"/>
            <a:ext cx="8229600" cy="4525963"/>
          </a:xfrm>
        </p:spPr>
        <p:txBody>
          <a:bodyPr>
            <a:normAutofit/>
          </a:bodyPr>
          <a:lstStyle/>
          <a:p>
            <a:r>
              <a:rPr lang="en-US" sz="2200" dirty="0"/>
              <a:t>Onset: 85% 6 months-4 years old</a:t>
            </a:r>
          </a:p>
          <a:p>
            <a:r>
              <a:rPr lang="en-US" sz="2200" dirty="0"/>
              <a:t>Classic description: initial prolonged focal/generalized status epilepticus, then hemiplegia (may resolve in &lt; 12 months in 20%)</a:t>
            </a:r>
          </a:p>
          <a:p>
            <a:r>
              <a:rPr lang="en-US" sz="2200" dirty="0"/>
              <a:t>Radiologic: acute cytotoxic edema followed by chronic atrophy</a:t>
            </a:r>
          </a:p>
          <a:p>
            <a:r>
              <a:rPr lang="en-US" sz="2200" dirty="0"/>
              <a:t>Decreasing incidence due to better early seizure control? (1967 – 7.5/10,000; 1978 – 1.6/10,000)</a:t>
            </a:r>
          </a:p>
          <a:p>
            <a:r>
              <a:rPr lang="en-US" sz="2200" dirty="0"/>
              <a:t>Subtypes</a:t>
            </a:r>
          </a:p>
          <a:p>
            <a:pPr lvl="1"/>
            <a:r>
              <a:rPr lang="en-US" sz="2200" dirty="0"/>
              <a:t>“Idiopathic” – fever, </a:t>
            </a:r>
            <a:r>
              <a:rPr lang="en-US" sz="2200" dirty="0" err="1"/>
              <a:t>extracranial</a:t>
            </a:r>
            <a:r>
              <a:rPr lang="en-US" sz="2200" dirty="0"/>
              <a:t> infection</a:t>
            </a:r>
          </a:p>
          <a:p>
            <a:pPr lvl="1"/>
            <a:r>
              <a:rPr lang="en-US" sz="2200" dirty="0"/>
              <a:t>“Symptomatic” – associated with other pathology (trauma, infection, stroke)</a:t>
            </a:r>
          </a:p>
        </p:txBody>
      </p:sp>
      <p:sp>
        <p:nvSpPr>
          <p:cNvPr id="4" name="TextBox 3"/>
          <p:cNvSpPr txBox="1"/>
          <p:nvPr/>
        </p:nvSpPr>
        <p:spPr>
          <a:xfrm>
            <a:off x="5164220" y="6519446"/>
            <a:ext cx="3674980" cy="338554"/>
          </a:xfrm>
          <a:prstGeom prst="rect">
            <a:avLst/>
          </a:prstGeom>
          <a:noFill/>
        </p:spPr>
        <p:txBody>
          <a:bodyPr wrap="none" rtlCol="0">
            <a:spAutoFit/>
          </a:bodyPr>
          <a:lstStyle/>
          <a:p>
            <a:pPr algn="r"/>
            <a:r>
              <a:rPr lang="en-US" sz="1600" dirty="0" err="1"/>
              <a:t>Tenney</a:t>
            </a:r>
            <a:r>
              <a:rPr lang="en-US" sz="1600" dirty="0"/>
              <a:t> &amp; Schapiro, Neurology 2012;79:e1</a:t>
            </a:r>
          </a:p>
        </p:txBody>
      </p:sp>
      <p:pic>
        <p:nvPicPr>
          <p:cNvPr id="1026" name="Picture 2"/>
          <p:cNvPicPr>
            <a:picLocks noChangeAspect="1" noChangeArrowheads="1"/>
          </p:cNvPicPr>
          <p:nvPr/>
        </p:nvPicPr>
        <p:blipFill>
          <a:blip r:embed="rId2" cstate="print"/>
          <a:srcRect l="18741" t="50000" r="16837" b="21875"/>
          <a:stretch>
            <a:fillRect/>
          </a:stretch>
        </p:blipFill>
        <p:spPr bwMode="auto">
          <a:xfrm>
            <a:off x="3581400" y="5181600"/>
            <a:ext cx="5277558" cy="1295400"/>
          </a:xfrm>
          <a:prstGeom prst="rect">
            <a:avLst/>
          </a:prstGeom>
          <a:noFill/>
          <a:ln w="9525">
            <a:noFill/>
            <a:miter lim="800000"/>
            <a:headEnd/>
            <a:tailEnd/>
          </a:ln>
        </p:spPr>
      </p:pic>
    </p:spTree>
    <p:extLst>
      <p:ext uri="{BB962C8B-B14F-4D97-AF65-F5344CB8AC3E}">
        <p14:creationId xmlns:p14="http://schemas.microsoft.com/office/powerpoint/2010/main" val="8708118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defRPr/>
            </a:pPr>
            <a:r>
              <a:rPr lang="en-US" sz="3600" dirty="0"/>
              <a:t>Progressive </a:t>
            </a:r>
            <a:r>
              <a:rPr lang="en-US" sz="3600" dirty="0" err="1"/>
              <a:t>myoclonus</a:t>
            </a:r>
            <a:r>
              <a:rPr lang="en-US" sz="3600" dirty="0"/>
              <a:t> epilepsies (PME)</a:t>
            </a:r>
          </a:p>
        </p:txBody>
      </p:sp>
      <p:sp>
        <p:nvSpPr>
          <p:cNvPr id="48131" name="Content Placeholder 5"/>
          <p:cNvSpPr>
            <a:spLocks noGrp="1"/>
          </p:cNvSpPr>
          <p:nvPr>
            <p:ph idx="1"/>
          </p:nvPr>
        </p:nvSpPr>
        <p:spPr/>
        <p:txBody>
          <a:bodyPr>
            <a:normAutofit fontScale="77500" lnSpcReduction="20000"/>
          </a:bodyPr>
          <a:lstStyle/>
          <a:p>
            <a:r>
              <a:rPr lang="en-US" sz="2800" dirty="0" err="1"/>
              <a:t>Myoclonus</a:t>
            </a:r>
            <a:r>
              <a:rPr lang="en-US" sz="2800" dirty="0"/>
              <a:t>, Epilepsy (GTC, CTC, C, others), dementia, usually with </a:t>
            </a:r>
            <a:r>
              <a:rPr lang="en-US" sz="2800" dirty="0" err="1"/>
              <a:t>cerebellar</a:t>
            </a:r>
            <a:r>
              <a:rPr lang="en-US" sz="2800" dirty="0"/>
              <a:t> manifestations</a:t>
            </a:r>
          </a:p>
          <a:p>
            <a:r>
              <a:rPr lang="en-US" sz="2800" dirty="0"/>
              <a:t>&lt;1% of epilepsies (</a:t>
            </a:r>
            <a:r>
              <a:rPr lang="en-US" sz="2800" dirty="0" err="1"/>
              <a:t>Genton</a:t>
            </a:r>
            <a:r>
              <a:rPr lang="en-US" sz="2800" dirty="0"/>
              <a:t> et al, in Roger) – 2273 total newly referred epilepsy cases</a:t>
            </a:r>
          </a:p>
          <a:p>
            <a:r>
              <a:rPr lang="en-US" sz="2800" dirty="0" err="1"/>
              <a:t>Unvericht-Lundborg</a:t>
            </a:r>
            <a:r>
              <a:rPr lang="en-US" sz="2800" dirty="0"/>
              <a:t> disease (Baltic </a:t>
            </a:r>
            <a:r>
              <a:rPr lang="en-US" sz="2800" dirty="0" err="1"/>
              <a:t>myoclonus</a:t>
            </a:r>
            <a:r>
              <a:rPr lang="en-US" sz="2800" dirty="0"/>
              <a:t>)- 63</a:t>
            </a:r>
          </a:p>
          <a:p>
            <a:r>
              <a:rPr lang="en-US" sz="2800" dirty="0" err="1"/>
              <a:t>Lafora</a:t>
            </a:r>
            <a:r>
              <a:rPr lang="en-US" sz="2800" dirty="0"/>
              <a:t> disease - 41</a:t>
            </a:r>
          </a:p>
          <a:p>
            <a:r>
              <a:rPr lang="en-US" sz="2800" dirty="0"/>
              <a:t>Neuronal </a:t>
            </a:r>
            <a:r>
              <a:rPr lang="en-US" sz="2800" dirty="0" err="1"/>
              <a:t>ceroid</a:t>
            </a:r>
            <a:r>
              <a:rPr lang="en-US" sz="2800" dirty="0"/>
              <a:t> </a:t>
            </a:r>
            <a:r>
              <a:rPr lang="en-US" sz="2800" dirty="0" err="1"/>
              <a:t>lipofuscinosis</a:t>
            </a:r>
            <a:r>
              <a:rPr lang="en-US" sz="2800" dirty="0"/>
              <a:t> - 15</a:t>
            </a:r>
          </a:p>
          <a:p>
            <a:r>
              <a:rPr lang="en-US" sz="2800" dirty="0"/>
              <a:t>Myoclonic epilepsy with ragged red fibers (MERRF) - 2</a:t>
            </a:r>
          </a:p>
          <a:p>
            <a:r>
              <a:rPr lang="en-US" sz="2800" dirty="0"/>
              <a:t>Also: other mitochondrial disorders, </a:t>
            </a:r>
            <a:r>
              <a:rPr lang="en-US" sz="2800" dirty="0" err="1"/>
              <a:t>sialidosis</a:t>
            </a:r>
            <a:r>
              <a:rPr lang="en-US" sz="2800" dirty="0"/>
              <a:t>, </a:t>
            </a:r>
            <a:r>
              <a:rPr lang="en-US" sz="2800" dirty="0" err="1"/>
              <a:t>dentatorubral-pallidoluysian</a:t>
            </a:r>
            <a:r>
              <a:rPr lang="en-US" sz="2800" dirty="0"/>
              <a:t> atrophy, </a:t>
            </a:r>
            <a:r>
              <a:rPr lang="en-US" sz="2800" dirty="0" err="1"/>
              <a:t>biotinidase</a:t>
            </a:r>
            <a:r>
              <a:rPr lang="en-US" sz="2800" dirty="0"/>
              <a:t> deficiency, </a:t>
            </a:r>
            <a:r>
              <a:rPr lang="en-US" sz="2800" dirty="0" err="1"/>
              <a:t>Gaucher’s</a:t>
            </a:r>
            <a:r>
              <a:rPr lang="en-US" sz="2800" dirty="0"/>
              <a:t> type III, Huntington disease, </a:t>
            </a:r>
            <a:r>
              <a:rPr lang="en-US" sz="2800" dirty="0" err="1"/>
              <a:t>pantothenate</a:t>
            </a:r>
            <a:r>
              <a:rPr lang="en-US" sz="2800" dirty="0"/>
              <a:t> kinase-associated neurodegeneration, </a:t>
            </a:r>
            <a:r>
              <a:rPr lang="en-US" sz="2800" dirty="0" err="1"/>
              <a:t>subacute</a:t>
            </a:r>
            <a:r>
              <a:rPr lang="en-US" sz="2800" dirty="0"/>
              <a:t> </a:t>
            </a:r>
            <a:r>
              <a:rPr lang="en-US" sz="2800" dirty="0" err="1"/>
              <a:t>sclerosing</a:t>
            </a:r>
            <a:r>
              <a:rPr lang="en-US" sz="2800" dirty="0"/>
              <a:t> </a:t>
            </a:r>
            <a:r>
              <a:rPr lang="en-US" sz="2800" dirty="0" err="1"/>
              <a:t>panencephalitis</a:t>
            </a:r>
            <a:r>
              <a:rPr lang="en-US" sz="2800" dirty="0"/>
              <a:t>, </a:t>
            </a:r>
            <a:r>
              <a:rPr lang="en-US" sz="2800" dirty="0" err="1"/>
              <a:t>Creutzfeld</a:t>
            </a:r>
            <a:r>
              <a:rPr lang="en-US" sz="2800" dirty="0"/>
              <a:t>-Jacob disease</a:t>
            </a:r>
          </a:p>
        </p:txBody>
      </p:sp>
    </p:spTree>
    <p:extLst>
      <p:ext uri="{BB962C8B-B14F-4D97-AF65-F5344CB8AC3E}">
        <p14:creationId xmlns:p14="http://schemas.microsoft.com/office/powerpoint/2010/main" val="33089714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EPM1 &amp; 2</a:t>
            </a:r>
          </a:p>
        </p:txBody>
      </p:sp>
      <p:sp>
        <p:nvSpPr>
          <p:cNvPr id="4" name="Text Placeholder 3"/>
          <p:cNvSpPr>
            <a:spLocks noGrp="1"/>
          </p:cNvSpPr>
          <p:nvPr>
            <p:ph type="body" idx="1"/>
          </p:nvPr>
        </p:nvSpPr>
        <p:spPr>
          <a:xfrm>
            <a:off x="457200" y="1143000"/>
            <a:ext cx="4040188" cy="639762"/>
          </a:xfrm>
        </p:spPr>
        <p:txBody>
          <a:bodyPr/>
          <a:lstStyle/>
          <a:p>
            <a:r>
              <a:rPr lang="en-US" dirty="0" err="1"/>
              <a:t>Unvericht-Lundborg</a:t>
            </a:r>
            <a:r>
              <a:rPr lang="en-US" dirty="0"/>
              <a:t> syndrome</a:t>
            </a:r>
          </a:p>
        </p:txBody>
      </p:sp>
      <p:sp>
        <p:nvSpPr>
          <p:cNvPr id="49155" name="Content Placeholder 2"/>
          <p:cNvSpPr>
            <a:spLocks noGrp="1"/>
          </p:cNvSpPr>
          <p:nvPr>
            <p:ph sz="half" idx="2"/>
          </p:nvPr>
        </p:nvSpPr>
        <p:spPr>
          <a:xfrm>
            <a:off x="457200" y="1752600"/>
            <a:ext cx="3810000" cy="3951288"/>
          </a:xfrm>
        </p:spPr>
        <p:txBody>
          <a:bodyPr>
            <a:normAutofit/>
          </a:bodyPr>
          <a:lstStyle/>
          <a:p>
            <a:r>
              <a:rPr lang="en-US" dirty="0" err="1"/>
              <a:t>Autosomal</a:t>
            </a:r>
            <a:r>
              <a:rPr lang="en-US" dirty="0"/>
              <a:t> recessive</a:t>
            </a:r>
          </a:p>
          <a:p>
            <a:r>
              <a:rPr lang="en-US" dirty="0"/>
              <a:t>Chromosome 21q22</a:t>
            </a:r>
          </a:p>
          <a:p>
            <a:r>
              <a:rPr lang="en-US" dirty="0" err="1"/>
              <a:t>Cystatin</a:t>
            </a:r>
            <a:r>
              <a:rPr lang="en-US" dirty="0"/>
              <a:t> B</a:t>
            </a:r>
          </a:p>
          <a:p>
            <a:r>
              <a:rPr lang="en-US" dirty="0"/>
              <a:t>Present at 6-18 yrs (mostly 9-13 yrs) but survive to adulthood</a:t>
            </a:r>
          </a:p>
          <a:p>
            <a:r>
              <a:rPr lang="en-US" dirty="0" err="1"/>
              <a:t>Myoclonus</a:t>
            </a:r>
            <a:r>
              <a:rPr lang="en-US" dirty="0"/>
              <a:t> before ataxia and dementia</a:t>
            </a:r>
          </a:p>
          <a:p>
            <a:r>
              <a:rPr lang="en-US" dirty="0"/>
              <a:t>Cognitive impairment – nil-moderate</a:t>
            </a:r>
          </a:p>
        </p:txBody>
      </p:sp>
      <p:sp>
        <p:nvSpPr>
          <p:cNvPr id="5" name="Text Placeholder 4"/>
          <p:cNvSpPr>
            <a:spLocks noGrp="1"/>
          </p:cNvSpPr>
          <p:nvPr>
            <p:ph type="body" sz="quarter" idx="3"/>
          </p:nvPr>
        </p:nvSpPr>
        <p:spPr>
          <a:xfrm>
            <a:off x="4645025" y="1143000"/>
            <a:ext cx="4041775" cy="639762"/>
          </a:xfrm>
        </p:spPr>
        <p:txBody>
          <a:bodyPr/>
          <a:lstStyle/>
          <a:p>
            <a:r>
              <a:rPr lang="en-US" dirty="0" err="1"/>
              <a:t>Lafora</a:t>
            </a:r>
            <a:r>
              <a:rPr lang="en-US" dirty="0"/>
              <a:t> disease (EPM2)</a:t>
            </a:r>
          </a:p>
        </p:txBody>
      </p:sp>
      <p:sp>
        <p:nvSpPr>
          <p:cNvPr id="6" name="Content Placeholder 5"/>
          <p:cNvSpPr>
            <a:spLocks noGrp="1"/>
          </p:cNvSpPr>
          <p:nvPr>
            <p:ph sz="quarter" idx="4"/>
          </p:nvPr>
        </p:nvSpPr>
        <p:spPr>
          <a:xfrm>
            <a:off x="4419601" y="1752600"/>
            <a:ext cx="4267200" cy="3951288"/>
          </a:xfrm>
        </p:spPr>
        <p:txBody>
          <a:bodyPr>
            <a:normAutofit fontScale="92500" lnSpcReduction="10000"/>
          </a:bodyPr>
          <a:lstStyle/>
          <a:p>
            <a:r>
              <a:rPr lang="en-US" dirty="0" err="1"/>
              <a:t>Autosomal</a:t>
            </a:r>
            <a:r>
              <a:rPr lang="en-US" dirty="0"/>
              <a:t> recessive</a:t>
            </a:r>
          </a:p>
          <a:p>
            <a:r>
              <a:rPr lang="en-US" dirty="0"/>
              <a:t>Chromosome 6</a:t>
            </a:r>
          </a:p>
          <a:p>
            <a:r>
              <a:rPr lang="en-US" dirty="0" err="1"/>
              <a:t>Laforin</a:t>
            </a:r>
            <a:r>
              <a:rPr lang="en-US" dirty="0"/>
              <a:t> (EPM2A) or </a:t>
            </a:r>
            <a:r>
              <a:rPr lang="en-US" dirty="0" err="1"/>
              <a:t>malin</a:t>
            </a:r>
            <a:r>
              <a:rPr lang="en-US" dirty="0"/>
              <a:t> (EPM2B)</a:t>
            </a:r>
          </a:p>
          <a:p>
            <a:r>
              <a:rPr lang="en-US" dirty="0"/>
              <a:t>Present at 6-19 yrs and have a rapid decline</a:t>
            </a:r>
          </a:p>
          <a:p>
            <a:r>
              <a:rPr lang="en-US" dirty="0"/>
              <a:t>Seizures, </a:t>
            </a:r>
            <a:r>
              <a:rPr lang="en-US" b="1" dirty="0"/>
              <a:t>visual</a:t>
            </a:r>
            <a:r>
              <a:rPr lang="en-US" dirty="0"/>
              <a:t> seizures (~50%), then ataxia and dementia</a:t>
            </a:r>
          </a:p>
          <a:p>
            <a:r>
              <a:rPr lang="en-US" dirty="0"/>
              <a:t>Very photosensitive</a:t>
            </a:r>
          </a:p>
          <a:p>
            <a:r>
              <a:rPr lang="en-US" dirty="0"/>
              <a:t>Death in 2-10 yrs</a:t>
            </a:r>
          </a:p>
        </p:txBody>
      </p:sp>
      <p:pic>
        <p:nvPicPr>
          <p:cNvPr id="19458" name="Picture 2" descr="Lafora Bodies"/>
          <p:cNvPicPr>
            <a:picLocks noChangeAspect="1" noChangeArrowheads="1"/>
          </p:cNvPicPr>
          <p:nvPr/>
        </p:nvPicPr>
        <p:blipFill>
          <a:blip r:embed="rId3" cstate="print"/>
          <a:srcRect l="72000" t="82392" r="14000"/>
          <a:stretch>
            <a:fillRect/>
          </a:stretch>
        </p:blipFill>
        <p:spPr bwMode="auto">
          <a:xfrm>
            <a:off x="7620000" y="5105400"/>
            <a:ext cx="1066800" cy="1009651"/>
          </a:xfrm>
          <a:prstGeom prst="rect">
            <a:avLst/>
          </a:prstGeom>
          <a:noFill/>
        </p:spPr>
      </p:pic>
      <p:sp>
        <p:nvSpPr>
          <p:cNvPr id="8" name="TextBox 7"/>
          <p:cNvSpPr txBox="1"/>
          <p:nvPr/>
        </p:nvSpPr>
        <p:spPr>
          <a:xfrm>
            <a:off x="6629400" y="6172200"/>
            <a:ext cx="2301399" cy="338554"/>
          </a:xfrm>
          <a:prstGeom prst="rect">
            <a:avLst/>
          </a:prstGeom>
          <a:noFill/>
        </p:spPr>
        <p:txBody>
          <a:bodyPr wrap="none" rtlCol="0">
            <a:spAutoFit/>
          </a:bodyPr>
          <a:lstStyle/>
          <a:p>
            <a:r>
              <a:rPr lang="en-US" sz="1600" dirty="0">
                <a:solidFill>
                  <a:schemeClr val="bg1"/>
                </a:solidFill>
              </a:rPr>
              <a:t>Photo: Frontalcortex.com</a:t>
            </a:r>
          </a:p>
        </p:txBody>
      </p:sp>
    </p:spTree>
    <p:extLst>
      <p:ext uri="{BB962C8B-B14F-4D97-AF65-F5344CB8AC3E}">
        <p14:creationId xmlns:p14="http://schemas.microsoft.com/office/powerpoint/2010/main" val="11083330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a:t>Neuronal </a:t>
            </a:r>
            <a:r>
              <a:rPr lang="en-US" dirty="0" err="1"/>
              <a:t>ceroid</a:t>
            </a:r>
            <a:r>
              <a:rPr lang="en-US" dirty="0"/>
              <a:t> </a:t>
            </a:r>
            <a:r>
              <a:rPr lang="en-US" dirty="0" err="1"/>
              <a:t>lipofuscinosis</a:t>
            </a:r>
            <a:r>
              <a:rPr lang="en-US" dirty="0"/>
              <a:t> (NCL)</a:t>
            </a:r>
          </a:p>
        </p:txBody>
      </p:sp>
      <p:sp>
        <p:nvSpPr>
          <p:cNvPr id="8" name="Content Placeholder 7"/>
          <p:cNvSpPr>
            <a:spLocks noGrp="1"/>
          </p:cNvSpPr>
          <p:nvPr>
            <p:ph idx="1"/>
          </p:nvPr>
        </p:nvSpPr>
        <p:spPr>
          <a:xfrm>
            <a:off x="457200" y="1600200"/>
            <a:ext cx="8229600" cy="4525963"/>
          </a:xfrm>
        </p:spPr>
        <p:txBody>
          <a:bodyPr>
            <a:normAutofit/>
          </a:bodyPr>
          <a:lstStyle/>
          <a:p>
            <a:r>
              <a:rPr lang="en-US" dirty="0"/>
              <a:t>Variable ages of onset</a:t>
            </a:r>
          </a:p>
          <a:p>
            <a:r>
              <a:rPr lang="en-US" dirty="0"/>
              <a:t>Seizures, visual changes, ataxia, cognitive decline</a:t>
            </a:r>
          </a:p>
          <a:p>
            <a:r>
              <a:rPr lang="en-US" dirty="0"/>
              <a:t>EEG: typically, background becomes abnormal over time, epileptiform activity, photosensitivity with giant evoked potentials</a:t>
            </a:r>
          </a:p>
          <a:p>
            <a:r>
              <a:rPr lang="en-US" dirty="0"/>
              <a:t>Imaging: progressive atrophy</a:t>
            </a:r>
          </a:p>
          <a:p>
            <a:r>
              <a:rPr lang="en-US" dirty="0"/>
              <a:t>Genetics (next slide): </a:t>
            </a:r>
            <a:r>
              <a:rPr lang="en-US" dirty="0" err="1"/>
              <a:t>autosomal</a:t>
            </a:r>
            <a:r>
              <a:rPr lang="en-US" dirty="0"/>
              <a:t> recessive but CLN4 is dominant</a:t>
            </a:r>
          </a:p>
          <a:p>
            <a:r>
              <a:rPr lang="en-US" dirty="0"/>
              <a:t>Diagnosis: genetics or biopsy of </a:t>
            </a:r>
            <a:r>
              <a:rPr lang="en-US" dirty="0" err="1"/>
              <a:t>axilla</a:t>
            </a:r>
            <a:r>
              <a:rPr lang="en-US" dirty="0"/>
              <a:t> (sweat glands), muscle, conjunctiva, rectum</a:t>
            </a:r>
          </a:p>
        </p:txBody>
      </p:sp>
    </p:spTree>
    <p:extLst>
      <p:ext uri="{BB962C8B-B14F-4D97-AF65-F5344CB8AC3E}">
        <p14:creationId xmlns:p14="http://schemas.microsoft.com/office/powerpoint/2010/main" val="3829114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dirty="0"/>
              <a:t>ILAE Proposed Epilepsy Classification</a:t>
            </a:r>
          </a:p>
        </p:txBody>
      </p:sp>
      <p:pic>
        <p:nvPicPr>
          <p:cNvPr id="2050" name="Picture 2"/>
          <p:cNvPicPr>
            <a:picLocks noChangeAspect="1" noChangeArrowheads="1"/>
          </p:cNvPicPr>
          <p:nvPr/>
        </p:nvPicPr>
        <p:blipFill>
          <a:blip r:embed="rId2" cstate="print"/>
          <a:srcRect/>
          <a:stretch>
            <a:fillRect/>
          </a:stretch>
        </p:blipFill>
        <p:spPr bwMode="auto">
          <a:xfrm>
            <a:off x="685800" y="1218480"/>
            <a:ext cx="3446668" cy="5153745"/>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4544722" y="1371600"/>
            <a:ext cx="3894428" cy="4743450"/>
          </a:xfrm>
          <a:prstGeom prst="rect">
            <a:avLst/>
          </a:prstGeom>
          <a:noFill/>
          <a:ln w="9525">
            <a:noFill/>
            <a:miter lim="800000"/>
            <a:headEnd/>
            <a:tailEnd/>
          </a:ln>
        </p:spPr>
      </p:pic>
      <p:pic>
        <p:nvPicPr>
          <p:cNvPr id="6" name="Picture 4"/>
          <p:cNvPicPr>
            <a:picLocks noChangeAspect="1" noChangeArrowheads="1"/>
          </p:cNvPicPr>
          <p:nvPr/>
        </p:nvPicPr>
        <p:blipFill>
          <a:blip r:embed="rId4" cstate="print"/>
          <a:srcRect/>
          <a:stretch>
            <a:fillRect/>
          </a:stretch>
        </p:blipFill>
        <p:spPr bwMode="auto">
          <a:xfrm>
            <a:off x="5181600" y="6477000"/>
            <a:ext cx="1628775" cy="142875"/>
          </a:xfrm>
          <a:prstGeom prst="rect">
            <a:avLst/>
          </a:prstGeom>
          <a:noFill/>
          <a:ln w="9525">
            <a:noFill/>
            <a:miter lim="800000"/>
            <a:headEnd/>
            <a:tailEnd/>
          </a:ln>
        </p:spPr>
      </p:pic>
      <p:sp>
        <p:nvSpPr>
          <p:cNvPr id="4" name="Rectangle 3"/>
          <p:cNvSpPr/>
          <p:nvPr/>
        </p:nvSpPr>
        <p:spPr>
          <a:xfrm>
            <a:off x="4544722" y="1371600"/>
            <a:ext cx="3837278" cy="3200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69269" y="5983360"/>
            <a:ext cx="3269331" cy="3888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581773" y="4581525"/>
            <a:ext cx="3800227" cy="7620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96742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Neuronal </a:t>
            </a:r>
            <a:r>
              <a:rPr lang="en-US" dirty="0" err="1"/>
              <a:t>ceroid</a:t>
            </a:r>
            <a:r>
              <a:rPr lang="en-US" dirty="0"/>
              <a:t> </a:t>
            </a:r>
            <a:r>
              <a:rPr lang="en-US" dirty="0" err="1"/>
              <a:t>lipofuscinosis</a:t>
            </a:r>
            <a:r>
              <a:rPr lang="en-US" dirty="0"/>
              <a:t> (NCL)</a:t>
            </a:r>
          </a:p>
        </p:txBody>
      </p:sp>
      <p:pic>
        <p:nvPicPr>
          <p:cNvPr id="17409" name="Picture 1"/>
          <p:cNvPicPr>
            <a:picLocks noGrp="1" noChangeAspect="1" noChangeArrowheads="1"/>
          </p:cNvPicPr>
          <p:nvPr>
            <p:ph idx="1"/>
          </p:nvPr>
        </p:nvPicPr>
        <p:blipFill>
          <a:blip r:embed="rId3" cstate="print"/>
          <a:srcRect t="20203" b="14135"/>
          <a:stretch>
            <a:fillRect/>
          </a:stretch>
        </p:blipFill>
        <p:spPr bwMode="auto">
          <a:xfrm>
            <a:off x="546957" y="1219200"/>
            <a:ext cx="8050085" cy="2971800"/>
          </a:xfrm>
          <a:prstGeom prst="rect">
            <a:avLst/>
          </a:prstGeom>
          <a:noFill/>
          <a:ln w="9525">
            <a:noFill/>
            <a:miter lim="800000"/>
            <a:headEnd/>
            <a:tailEnd/>
          </a:ln>
        </p:spPr>
      </p:pic>
      <p:sp>
        <p:nvSpPr>
          <p:cNvPr id="5" name="TextBox 4"/>
          <p:cNvSpPr txBox="1"/>
          <p:nvPr/>
        </p:nvSpPr>
        <p:spPr>
          <a:xfrm>
            <a:off x="4125884" y="6062246"/>
            <a:ext cx="4789516" cy="738664"/>
          </a:xfrm>
          <a:prstGeom prst="rect">
            <a:avLst/>
          </a:prstGeom>
          <a:noFill/>
        </p:spPr>
        <p:txBody>
          <a:bodyPr wrap="none" rtlCol="0">
            <a:spAutoFit/>
          </a:bodyPr>
          <a:lstStyle/>
          <a:p>
            <a:pPr algn="r"/>
            <a:r>
              <a:rPr lang="en-US" sz="1400" dirty="0"/>
              <a:t>Mink et al., J Child </a:t>
            </a:r>
            <a:r>
              <a:rPr lang="en-US" sz="1400" dirty="0" err="1"/>
              <a:t>Neurol</a:t>
            </a:r>
            <a:r>
              <a:rPr lang="en-US" sz="1400" dirty="0"/>
              <a:t> 2013;28:1101</a:t>
            </a:r>
          </a:p>
          <a:p>
            <a:pPr algn="r"/>
            <a:r>
              <a:rPr lang="en-US" sz="1400" dirty="0"/>
              <a:t>Schultz et al., </a:t>
            </a:r>
            <a:r>
              <a:rPr lang="en-US" sz="1400" dirty="0" err="1"/>
              <a:t>Biochim</a:t>
            </a:r>
            <a:r>
              <a:rPr lang="en-US" sz="1400" dirty="0"/>
              <a:t> </a:t>
            </a:r>
            <a:r>
              <a:rPr lang="en-US" sz="1400" dirty="0" err="1"/>
              <a:t>Biophys</a:t>
            </a:r>
            <a:r>
              <a:rPr lang="en-US" sz="1400" dirty="0"/>
              <a:t> </a:t>
            </a:r>
            <a:r>
              <a:rPr lang="en-US" sz="1400" dirty="0" err="1"/>
              <a:t>Acta</a:t>
            </a:r>
            <a:r>
              <a:rPr lang="en-US" sz="1400" dirty="0"/>
              <a:t> 2013;1832:1801</a:t>
            </a:r>
          </a:p>
          <a:p>
            <a:pPr algn="r"/>
            <a:r>
              <a:rPr lang="en-US" sz="1400" dirty="0"/>
              <a:t>beyondbatten.org/understanding-batten/diagnosis-symptoms/</a:t>
            </a:r>
          </a:p>
        </p:txBody>
      </p:sp>
      <p:pic>
        <p:nvPicPr>
          <p:cNvPr id="17411" name="Picture 3" descr="Full-size image (33 K)"/>
          <p:cNvPicPr>
            <a:picLocks noChangeAspect="1" noChangeArrowheads="1"/>
          </p:cNvPicPr>
          <p:nvPr/>
        </p:nvPicPr>
        <p:blipFill>
          <a:blip r:embed="rId4" cstate="print"/>
          <a:srcRect/>
          <a:stretch>
            <a:fillRect/>
          </a:stretch>
        </p:blipFill>
        <p:spPr bwMode="auto">
          <a:xfrm>
            <a:off x="533400" y="4419600"/>
            <a:ext cx="2114550" cy="1925540"/>
          </a:xfrm>
          <a:prstGeom prst="rect">
            <a:avLst/>
          </a:prstGeom>
          <a:noFill/>
        </p:spPr>
      </p:pic>
      <p:pic>
        <p:nvPicPr>
          <p:cNvPr id="17413" name="Picture 5" descr="diagnosis pic-2"/>
          <p:cNvPicPr>
            <a:picLocks noChangeAspect="1" noChangeArrowheads="1"/>
          </p:cNvPicPr>
          <p:nvPr/>
        </p:nvPicPr>
        <p:blipFill>
          <a:blip r:embed="rId5" cstate="print"/>
          <a:srcRect/>
          <a:stretch>
            <a:fillRect/>
          </a:stretch>
        </p:blipFill>
        <p:spPr bwMode="auto">
          <a:xfrm>
            <a:off x="2895600" y="4419600"/>
            <a:ext cx="2857500" cy="1600200"/>
          </a:xfrm>
          <a:prstGeom prst="rect">
            <a:avLst/>
          </a:prstGeom>
          <a:noFill/>
        </p:spPr>
      </p:pic>
    </p:spTree>
    <p:extLst>
      <p:ext uri="{BB962C8B-B14F-4D97-AF65-F5344CB8AC3E}">
        <p14:creationId xmlns:p14="http://schemas.microsoft.com/office/powerpoint/2010/main" val="23477790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6929"/>
            <a:ext cx="8229600" cy="1143000"/>
          </a:xfrm>
        </p:spPr>
        <p:txBody>
          <a:bodyPr/>
          <a:lstStyle/>
          <a:p>
            <a:r>
              <a:rPr lang="en-US" dirty="0"/>
              <a:t>Epilepsies attributed to and organized by structural-metabolic cause </a:t>
            </a:r>
          </a:p>
        </p:txBody>
      </p:sp>
      <p:sp>
        <p:nvSpPr>
          <p:cNvPr id="3" name="Content Placeholder 2"/>
          <p:cNvSpPr>
            <a:spLocks noGrp="1"/>
          </p:cNvSpPr>
          <p:nvPr>
            <p:ph idx="1"/>
          </p:nvPr>
        </p:nvSpPr>
        <p:spPr/>
        <p:txBody>
          <a:bodyPr/>
          <a:lstStyle/>
          <a:p>
            <a:r>
              <a:rPr lang="en-US" dirty="0"/>
              <a:t>Malformations of cortical development</a:t>
            </a:r>
          </a:p>
          <a:p>
            <a:r>
              <a:rPr lang="en-US" dirty="0" err="1"/>
              <a:t>Neurocutaneous</a:t>
            </a:r>
            <a:r>
              <a:rPr lang="en-US" dirty="0"/>
              <a:t> syndromes</a:t>
            </a:r>
          </a:p>
          <a:p>
            <a:r>
              <a:rPr lang="en-US" dirty="0"/>
              <a:t>Tumor</a:t>
            </a:r>
          </a:p>
          <a:p>
            <a:r>
              <a:rPr lang="en-US" dirty="0"/>
              <a:t>Infection </a:t>
            </a:r>
          </a:p>
          <a:p>
            <a:r>
              <a:rPr lang="en-US" dirty="0"/>
              <a:t>Trauma</a:t>
            </a:r>
          </a:p>
          <a:p>
            <a:r>
              <a:rPr lang="en-US" dirty="0" err="1"/>
              <a:t>Angioma</a:t>
            </a:r>
            <a:r>
              <a:rPr lang="en-US" dirty="0"/>
              <a:t>/ vascular (</a:t>
            </a:r>
            <a:r>
              <a:rPr lang="en-US" dirty="0" err="1"/>
              <a:t>cavernoma</a:t>
            </a:r>
            <a:r>
              <a:rPr lang="en-US" dirty="0"/>
              <a:t>, AVM)</a:t>
            </a:r>
          </a:p>
          <a:p>
            <a:r>
              <a:rPr lang="en-US" dirty="0"/>
              <a:t>Perinatal insults</a:t>
            </a:r>
          </a:p>
          <a:p>
            <a:r>
              <a:rPr lang="en-US" dirty="0"/>
              <a:t>Stroke</a:t>
            </a:r>
          </a:p>
          <a:p>
            <a:r>
              <a:rPr lang="en-US" dirty="0"/>
              <a:t>Metabolic/ Mitochondrial</a:t>
            </a:r>
          </a:p>
          <a:p>
            <a:endParaRPr lang="en-US" dirty="0"/>
          </a:p>
        </p:txBody>
      </p:sp>
    </p:spTree>
    <p:extLst>
      <p:ext uri="{BB962C8B-B14F-4D97-AF65-F5344CB8AC3E}">
        <p14:creationId xmlns:p14="http://schemas.microsoft.com/office/powerpoint/2010/main" val="42886926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Cerebral Cortex Embryology</a:t>
            </a:r>
          </a:p>
        </p:txBody>
      </p:sp>
      <p:sp>
        <p:nvSpPr>
          <p:cNvPr id="2" name="Content Placeholder 1"/>
          <p:cNvSpPr>
            <a:spLocks noGrp="1"/>
          </p:cNvSpPr>
          <p:nvPr>
            <p:ph sz="quarter" idx="1"/>
          </p:nvPr>
        </p:nvSpPr>
        <p:spPr>
          <a:xfrm>
            <a:off x="131943" y="1485133"/>
            <a:ext cx="4065705" cy="4525963"/>
          </a:xfrm>
        </p:spPr>
        <p:txBody>
          <a:bodyPr/>
          <a:lstStyle/>
          <a:p>
            <a:r>
              <a:rPr lang="en-US" dirty="0"/>
              <a:t>Week 7: proliferation of </a:t>
            </a:r>
            <a:r>
              <a:rPr lang="en-US" dirty="0" err="1"/>
              <a:t>neuroblasts</a:t>
            </a:r>
            <a:r>
              <a:rPr lang="en-US" dirty="0"/>
              <a:t> in the germinal matrix</a:t>
            </a:r>
          </a:p>
          <a:p>
            <a:r>
              <a:rPr lang="en-US" dirty="0"/>
              <a:t>Week 8: radial migration begins</a:t>
            </a:r>
          </a:p>
          <a:p>
            <a:r>
              <a:rPr lang="en-US" dirty="0"/>
              <a:t>Migration along radial </a:t>
            </a:r>
            <a:r>
              <a:rPr lang="en-US" dirty="0" err="1"/>
              <a:t>glial</a:t>
            </a:r>
            <a:r>
              <a:rPr lang="en-US" dirty="0"/>
              <a:t> cells (dependent on recognition, attachment, and calcium entry/ NMDA activation)</a:t>
            </a:r>
          </a:p>
          <a:p>
            <a:r>
              <a:rPr lang="en-US" dirty="0"/>
              <a:t>Neurons migrate in an inside out sequence (except for layer 1 – molecular layer)</a:t>
            </a:r>
          </a:p>
        </p:txBody>
      </p:sp>
      <p:pic>
        <p:nvPicPr>
          <p:cNvPr id="4" name="Picture 2" descr="http://emilytam.com/images/cortical_migration.jpg">
            <a:hlinkClick r:id="rId3"/>
          </p:cNvPr>
          <p:cNvPicPr>
            <a:picLocks noChangeAspect="1" noChangeArrowheads="1"/>
          </p:cNvPicPr>
          <p:nvPr/>
        </p:nvPicPr>
        <p:blipFill>
          <a:blip r:embed="rId4"/>
          <a:srcRect/>
          <a:stretch>
            <a:fillRect/>
          </a:stretch>
        </p:blipFill>
        <p:spPr bwMode="auto">
          <a:xfrm>
            <a:off x="4116101" y="1712199"/>
            <a:ext cx="5027899" cy="3814603"/>
          </a:xfrm>
          <a:prstGeom prst="rect">
            <a:avLst/>
          </a:prstGeom>
          <a:noFill/>
        </p:spPr>
      </p:pic>
    </p:spTree>
    <p:extLst>
      <p:ext uri="{BB962C8B-B14F-4D97-AF65-F5344CB8AC3E}">
        <p14:creationId xmlns:p14="http://schemas.microsoft.com/office/powerpoint/2010/main" val="22424207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Etiology of MCD</a:t>
            </a:r>
          </a:p>
        </p:txBody>
      </p:sp>
      <p:sp>
        <p:nvSpPr>
          <p:cNvPr id="2" name="Content Placeholder 1"/>
          <p:cNvSpPr>
            <a:spLocks noGrp="1"/>
          </p:cNvSpPr>
          <p:nvPr>
            <p:ph sz="quarter" idx="1"/>
          </p:nvPr>
        </p:nvSpPr>
        <p:spPr/>
        <p:txBody>
          <a:bodyPr>
            <a:normAutofit/>
          </a:bodyPr>
          <a:lstStyle/>
          <a:p>
            <a:r>
              <a:rPr lang="en-US" dirty="0"/>
              <a:t>Mutations</a:t>
            </a:r>
          </a:p>
          <a:p>
            <a:pPr lvl="1"/>
            <a:r>
              <a:rPr lang="en-US" dirty="0"/>
              <a:t>Stem cell production</a:t>
            </a:r>
          </a:p>
          <a:p>
            <a:pPr lvl="1"/>
            <a:r>
              <a:rPr lang="en-US" dirty="0"/>
              <a:t>Radial </a:t>
            </a:r>
            <a:r>
              <a:rPr lang="en-US" dirty="0" err="1"/>
              <a:t>glial</a:t>
            </a:r>
            <a:r>
              <a:rPr lang="en-US" dirty="0"/>
              <a:t> fascicle development</a:t>
            </a:r>
          </a:p>
          <a:p>
            <a:pPr lvl="1"/>
            <a:r>
              <a:rPr lang="en-US" dirty="0"/>
              <a:t>Neuronal migration</a:t>
            </a:r>
          </a:p>
          <a:p>
            <a:pPr lvl="1"/>
            <a:r>
              <a:rPr lang="en-US" dirty="0"/>
              <a:t>Ability to disengage from radial </a:t>
            </a:r>
            <a:r>
              <a:rPr lang="en-US" dirty="0" err="1"/>
              <a:t>glial</a:t>
            </a:r>
            <a:r>
              <a:rPr lang="en-US" dirty="0"/>
              <a:t> fascicle and organize</a:t>
            </a:r>
          </a:p>
          <a:p>
            <a:r>
              <a:rPr lang="en-US" dirty="0"/>
              <a:t>Destructive events</a:t>
            </a:r>
          </a:p>
          <a:p>
            <a:pPr lvl="1"/>
            <a:r>
              <a:rPr lang="en-US" dirty="0"/>
              <a:t>Infection</a:t>
            </a:r>
          </a:p>
          <a:p>
            <a:pPr lvl="1"/>
            <a:r>
              <a:rPr lang="en-US" dirty="0"/>
              <a:t>Ischemia</a:t>
            </a:r>
          </a:p>
          <a:p>
            <a:r>
              <a:rPr lang="en-US" dirty="0"/>
              <a:t>Exogenous/ endogenous toxins</a:t>
            </a:r>
          </a:p>
          <a:p>
            <a:pPr lvl="1"/>
            <a:r>
              <a:rPr lang="en-US" dirty="0"/>
              <a:t>Drugs/ alcohol</a:t>
            </a:r>
          </a:p>
          <a:p>
            <a:pPr lvl="1"/>
            <a:r>
              <a:rPr lang="en-US" dirty="0"/>
              <a:t>Metabolic disorders (PDH deficiency, NKH)</a:t>
            </a:r>
          </a:p>
        </p:txBody>
      </p:sp>
    </p:spTree>
    <p:extLst>
      <p:ext uri="{BB962C8B-B14F-4D97-AF65-F5344CB8AC3E}">
        <p14:creationId xmlns:p14="http://schemas.microsoft.com/office/powerpoint/2010/main" val="7018202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211" y="1440651"/>
            <a:ext cx="8229600" cy="1143000"/>
          </a:xfrm>
        </p:spPr>
        <p:txBody>
          <a:bodyPr/>
          <a:lstStyle/>
          <a:p>
            <a:r>
              <a:rPr lang="en-US" dirty="0"/>
              <a:t>MCD</a:t>
            </a:r>
          </a:p>
        </p:txBody>
      </p:sp>
      <p:pic>
        <p:nvPicPr>
          <p:cNvPr id="4" name="Content Placeholder 3"/>
          <p:cNvPicPr>
            <a:picLocks noGrp="1" noChangeAspect="1"/>
          </p:cNvPicPr>
          <p:nvPr>
            <p:ph idx="1"/>
          </p:nvPr>
        </p:nvPicPr>
        <p:blipFill>
          <a:blip r:embed="rId2"/>
          <a:stretch>
            <a:fillRect/>
          </a:stretch>
        </p:blipFill>
        <p:spPr>
          <a:xfrm>
            <a:off x="2090131" y="254594"/>
            <a:ext cx="6629400" cy="3687378"/>
          </a:xfrm>
          <a:prstGeom prst="rect">
            <a:avLst/>
          </a:prstGeom>
        </p:spPr>
      </p:pic>
      <p:pic>
        <p:nvPicPr>
          <p:cNvPr id="5" name="Picture 4"/>
          <p:cNvPicPr>
            <a:picLocks noChangeAspect="1"/>
          </p:cNvPicPr>
          <p:nvPr/>
        </p:nvPicPr>
        <p:blipFill>
          <a:blip r:embed="rId3"/>
          <a:stretch>
            <a:fillRect/>
          </a:stretch>
        </p:blipFill>
        <p:spPr>
          <a:xfrm>
            <a:off x="3494461" y="4105930"/>
            <a:ext cx="3820740" cy="2256732"/>
          </a:xfrm>
          <a:prstGeom prst="rect">
            <a:avLst/>
          </a:prstGeom>
        </p:spPr>
      </p:pic>
      <p:pic>
        <p:nvPicPr>
          <p:cNvPr id="6" name="Picture 5"/>
          <p:cNvPicPr>
            <a:picLocks noChangeAspect="1"/>
          </p:cNvPicPr>
          <p:nvPr/>
        </p:nvPicPr>
        <p:blipFill>
          <a:blip r:embed="rId4"/>
          <a:stretch>
            <a:fillRect/>
          </a:stretch>
        </p:blipFill>
        <p:spPr>
          <a:xfrm>
            <a:off x="6609580" y="6445476"/>
            <a:ext cx="1534103" cy="256116"/>
          </a:xfrm>
          <a:prstGeom prst="rect">
            <a:avLst/>
          </a:prstGeom>
        </p:spPr>
      </p:pic>
      <p:sp>
        <p:nvSpPr>
          <p:cNvPr id="7" name="Rounded Rectangle 6"/>
          <p:cNvSpPr/>
          <p:nvPr/>
        </p:nvSpPr>
        <p:spPr>
          <a:xfrm>
            <a:off x="3437181" y="4433847"/>
            <a:ext cx="754329" cy="152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241885" y="4600843"/>
            <a:ext cx="336252" cy="14912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6202884" y="4749971"/>
            <a:ext cx="842292" cy="16569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5404831" y="5889391"/>
            <a:ext cx="381000" cy="152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57683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286000" y="174771"/>
            <a:ext cx="6583865" cy="3676043"/>
          </a:xfrm>
          <a:prstGeom prst="rect">
            <a:avLst/>
          </a:prstGeom>
        </p:spPr>
      </p:pic>
      <p:pic>
        <p:nvPicPr>
          <p:cNvPr id="5" name="Picture 4"/>
          <p:cNvPicPr>
            <a:picLocks noChangeAspect="1"/>
          </p:cNvPicPr>
          <p:nvPr/>
        </p:nvPicPr>
        <p:blipFill>
          <a:blip r:embed="rId3"/>
          <a:stretch>
            <a:fillRect/>
          </a:stretch>
        </p:blipFill>
        <p:spPr>
          <a:xfrm>
            <a:off x="4191001" y="3946612"/>
            <a:ext cx="4234085" cy="168188"/>
          </a:xfrm>
          <a:prstGeom prst="rect">
            <a:avLst/>
          </a:prstGeom>
        </p:spPr>
      </p:pic>
      <p:pic>
        <p:nvPicPr>
          <p:cNvPr id="6" name="Picture 5"/>
          <p:cNvPicPr>
            <a:picLocks noChangeAspect="1"/>
          </p:cNvPicPr>
          <p:nvPr/>
        </p:nvPicPr>
        <p:blipFill>
          <a:blip r:embed="rId4"/>
          <a:stretch>
            <a:fillRect/>
          </a:stretch>
        </p:blipFill>
        <p:spPr>
          <a:xfrm>
            <a:off x="4191000" y="4114800"/>
            <a:ext cx="4234085" cy="2486250"/>
          </a:xfrm>
          <a:prstGeom prst="rect">
            <a:avLst/>
          </a:prstGeom>
        </p:spPr>
      </p:pic>
      <p:sp>
        <p:nvSpPr>
          <p:cNvPr id="7" name="Rounded Rectangle 6"/>
          <p:cNvSpPr/>
          <p:nvPr/>
        </p:nvSpPr>
        <p:spPr>
          <a:xfrm>
            <a:off x="4610101" y="4113994"/>
            <a:ext cx="381000" cy="152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190998" y="4802384"/>
            <a:ext cx="2436867" cy="199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4571999" y="5195057"/>
            <a:ext cx="2816844" cy="15633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4176167" y="6431644"/>
            <a:ext cx="1451381" cy="16940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60269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730621" y="148955"/>
            <a:ext cx="5527733" cy="6699173"/>
          </a:xfrm>
          <a:prstGeom prst="rect">
            <a:avLst/>
          </a:prstGeom>
        </p:spPr>
      </p:pic>
      <p:pic>
        <p:nvPicPr>
          <p:cNvPr id="5" name="Picture 4"/>
          <p:cNvPicPr>
            <a:picLocks noChangeAspect="1"/>
          </p:cNvPicPr>
          <p:nvPr/>
        </p:nvPicPr>
        <p:blipFill>
          <a:blip r:embed="rId3"/>
          <a:stretch>
            <a:fillRect/>
          </a:stretch>
        </p:blipFill>
        <p:spPr>
          <a:xfrm>
            <a:off x="5105400" y="8744"/>
            <a:ext cx="3228975" cy="171450"/>
          </a:xfrm>
          <a:prstGeom prst="rect">
            <a:avLst/>
          </a:prstGeom>
        </p:spPr>
      </p:pic>
    </p:spTree>
    <p:extLst>
      <p:ext uri="{BB962C8B-B14F-4D97-AF65-F5344CB8AC3E}">
        <p14:creationId xmlns:p14="http://schemas.microsoft.com/office/powerpoint/2010/main" val="19201915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Focal Cortical Dysplasia</a:t>
            </a:r>
          </a:p>
        </p:txBody>
      </p:sp>
      <p:sp>
        <p:nvSpPr>
          <p:cNvPr id="3" name="Content Placeholder 2"/>
          <p:cNvSpPr>
            <a:spLocks noGrp="1"/>
          </p:cNvSpPr>
          <p:nvPr>
            <p:ph idx="1"/>
          </p:nvPr>
        </p:nvSpPr>
        <p:spPr>
          <a:xfrm>
            <a:off x="457200" y="1704528"/>
            <a:ext cx="3967514" cy="4525963"/>
          </a:xfrm>
        </p:spPr>
        <p:txBody>
          <a:bodyPr/>
          <a:lstStyle/>
          <a:p>
            <a:r>
              <a:rPr lang="en-US" sz="2400" dirty="0"/>
              <a:t>Altered cell morphology</a:t>
            </a:r>
          </a:p>
          <a:p>
            <a:r>
              <a:rPr lang="en-US" sz="2400" dirty="0"/>
              <a:t>Altered synaptic connectivity/ disrupted </a:t>
            </a:r>
            <a:r>
              <a:rPr lang="en-US" sz="2400" dirty="0" err="1"/>
              <a:t>cytoarchitecture</a:t>
            </a:r>
            <a:endParaRPr lang="en-US" sz="2400" dirty="0"/>
          </a:p>
          <a:p>
            <a:r>
              <a:rPr lang="en-US" sz="2400" dirty="0"/>
              <a:t>Changes in ion channel or neurotransmitter receptor expression</a:t>
            </a:r>
          </a:p>
          <a:p>
            <a:endParaRPr lang="en-US" sz="2400"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254" t="14648" r="22230" b="20691"/>
          <a:stretch/>
        </p:blipFill>
        <p:spPr bwMode="auto">
          <a:xfrm>
            <a:off x="5029200" y="1600200"/>
            <a:ext cx="3764834" cy="3507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22136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FCD Classification Schema (ILAE)</a:t>
            </a:r>
          </a:p>
        </p:txBody>
      </p:sp>
      <p:pic>
        <p:nvPicPr>
          <p:cNvPr id="5" name="Picture 4">
            <a:extLst>
              <a:ext uri="{FF2B5EF4-FFF2-40B4-BE49-F238E27FC236}">
                <a16:creationId xmlns:a16="http://schemas.microsoft.com/office/drawing/2014/main" id="{3C95FA24-13E3-475A-C5C5-3A7309765FF0}"/>
              </a:ext>
            </a:extLst>
          </p:cNvPr>
          <p:cNvPicPr>
            <a:picLocks noChangeAspect="1"/>
          </p:cNvPicPr>
          <p:nvPr/>
        </p:nvPicPr>
        <p:blipFill>
          <a:blip r:embed="rId2"/>
          <a:stretch>
            <a:fillRect/>
          </a:stretch>
        </p:blipFill>
        <p:spPr>
          <a:xfrm>
            <a:off x="457200" y="1135338"/>
            <a:ext cx="7870684" cy="5013670"/>
          </a:xfrm>
          <a:prstGeom prst="rect">
            <a:avLst/>
          </a:prstGeom>
        </p:spPr>
      </p:pic>
      <p:sp>
        <p:nvSpPr>
          <p:cNvPr id="6" name="TextBox 5">
            <a:extLst>
              <a:ext uri="{FF2B5EF4-FFF2-40B4-BE49-F238E27FC236}">
                <a16:creationId xmlns:a16="http://schemas.microsoft.com/office/drawing/2014/main" id="{8EDE39F5-AF83-F36D-D5D0-1413AC5068FF}"/>
              </a:ext>
            </a:extLst>
          </p:cNvPr>
          <p:cNvSpPr txBox="1"/>
          <p:nvPr/>
        </p:nvSpPr>
        <p:spPr>
          <a:xfrm>
            <a:off x="5546035" y="6398696"/>
            <a:ext cx="3140765" cy="369332"/>
          </a:xfrm>
          <a:prstGeom prst="rect">
            <a:avLst/>
          </a:prstGeom>
          <a:noFill/>
        </p:spPr>
        <p:txBody>
          <a:bodyPr wrap="square" rtlCol="0">
            <a:spAutoFit/>
          </a:bodyPr>
          <a:lstStyle/>
          <a:p>
            <a:r>
              <a:rPr lang="en-US" dirty="0" err="1"/>
              <a:t>Najm</a:t>
            </a:r>
            <a:r>
              <a:rPr lang="en-US" dirty="0"/>
              <a:t> et al., </a:t>
            </a:r>
            <a:r>
              <a:rPr lang="en-US" i="1" dirty="0" err="1"/>
              <a:t>Epilepsia</a:t>
            </a:r>
            <a:r>
              <a:rPr lang="en-US" i="1" dirty="0"/>
              <a:t> </a:t>
            </a:r>
            <a:r>
              <a:rPr lang="en-US" dirty="0"/>
              <a:t>2022</a:t>
            </a:r>
          </a:p>
        </p:txBody>
      </p:sp>
    </p:spTree>
    <p:extLst>
      <p:ext uri="{BB962C8B-B14F-4D97-AF65-F5344CB8AC3E}">
        <p14:creationId xmlns:p14="http://schemas.microsoft.com/office/powerpoint/2010/main" val="41190806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FCD </a:t>
            </a:r>
            <a:r>
              <a:rPr lang="en-US" dirty="0" err="1"/>
              <a:t>Ia</a:t>
            </a:r>
            <a:endParaRPr lang="en-US" dirty="0"/>
          </a:p>
        </p:txBody>
      </p:sp>
      <p:pic>
        <p:nvPicPr>
          <p:cNvPr id="40962" name="Picture 2"/>
          <p:cNvPicPr>
            <a:picLocks noChangeAspect="1" noChangeArrowheads="1"/>
          </p:cNvPicPr>
          <p:nvPr/>
        </p:nvPicPr>
        <p:blipFill>
          <a:blip r:embed="rId2"/>
          <a:srcRect/>
          <a:stretch>
            <a:fillRect/>
          </a:stretch>
        </p:blipFill>
        <p:spPr bwMode="auto">
          <a:xfrm>
            <a:off x="238125" y="1371600"/>
            <a:ext cx="8905875" cy="5000625"/>
          </a:xfrm>
          <a:prstGeom prst="rect">
            <a:avLst/>
          </a:prstGeom>
          <a:noFill/>
          <a:ln w="9525">
            <a:noFill/>
            <a:miter lim="800000"/>
            <a:headEnd/>
            <a:tailEnd/>
          </a:ln>
          <a:effectLst/>
        </p:spPr>
      </p:pic>
      <p:pic>
        <p:nvPicPr>
          <p:cNvPr id="5" name="Picture 2"/>
          <p:cNvPicPr>
            <a:picLocks noChangeAspect="1" noChangeArrowheads="1"/>
          </p:cNvPicPr>
          <p:nvPr/>
        </p:nvPicPr>
        <p:blipFill>
          <a:blip r:embed="rId3"/>
          <a:srcRect/>
          <a:stretch>
            <a:fillRect/>
          </a:stretch>
        </p:blipFill>
        <p:spPr bwMode="auto">
          <a:xfrm>
            <a:off x="5486400" y="533400"/>
            <a:ext cx="3350342" cy="447675"/>
          </a:xfrm>
          <a:prstGeom prst="rect">
            <a:avLst/>
          </a:prstGeom>
          <a:noFill/>
          <a:ln w="9525">
            <a:noFill/>
            <a:miter lim="800000"/>
            <a:headEnd/>
            <a:tailEnd/>
          </a:ln>
          <a:effectLst/>
        </p:spPr>
      </p:pic>
    </p:spTree>
    <p:extLst>
      <p:ext uri="{BB962C8B-B14F-4D97-AF65-F5344CB8AC3E}">
        <p14:creationId xmlns:p14="http://schemas.microsoft.com/office/powerpoint/2010/main" val="3544322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Title 1"/>
          <p:cNvSpPr txBox="1">
            <a:spLocks/>
          </p:cNvSpPr>
          <p:nvPr/>
        </p:nvSpPr>
        <p:spPr>
          <a:xfrm>
            <a:off x="609600" y="427038"/>
            <a:ext cx="8229600" cy="1143000"/>
          </a:xfrm>
          <a:prstGeom prst="rect">
            <a:avLst/>
          </a:prstGeom>
        </p:spPr>
        <p:txBody>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r>
              <a:rPr lang="en-US"/>
              <a:t>ILAE 2022 Classification and Definitions</a:t>
            </a:r>
            <a:endParaRPr lang="en-US" dirty="0"/>
          </a:p>
        </p:txBody>
      </p:sp>
      <p:pic>
        <p:nvPicPr>
          <p:cNvPr id="5" name="Picture 4"/>
          <p:cNvPicPr>
            <a:picLocks noChangeAspect="1"/>
          </p:cNvPicPr>
          <p:nvPr/>
        </p:nvPicPr>
        <p:blipFill>
          <a:blip r:embed="rId2"/>
          <a:stretch>
            <a:fillRect/>
          </a:stretch>
        </p:blipFill>
        <p:spPr>
          <a:xfrm>
            <a:off x="352872" y="1269308"/>
            <a:ext cx="8438255" cy="4579671"/>
          </a:xfrm>
          <a:prstGeom prst="rect">
            <a:avLst/>
          </a:prstGeom>
        </p:spPr>
      </p:pic>
    </p:spTree>
    <p:extLst>
      <p:ext uri="{BB962C8B-B14F-4D97-AF65-F5344CB8AC3E}">
        <p14:creationId xmlns:p14="http://schemas.microsoft.com/office/powerpoint/2010/main" val="36603441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304800"/>
            <a:ext cx="8229600" cy="1143000"/>
          </a:xfrm>
        </p:spPr>
        <p:txBody>
          <a:bodyPr/>
          <a:lstStyle/>
          <a:p>
            <a:r>
              <a:rPr lang="en-US" dirty="0" err="1"/>
              <a:t>IIa</a:t>
            </a:r>
            <a:endParaRPr lang="en-US" dirty="0"/>
          </a:p>
        </p:txBody>
      </p:sp>
      <p:pic>
        <p:nvPicPr>
          <p:cNvPr id="41986" name="Picture 2"/>
          <p:cNvPicPr>
            <a:picLocks noChangeAspect="1" noChangeArrowheads="1"/>
          </p:cNvPicPr>
          <p:nvPr/>
        </p:nvPicPr>
        <p:blipFill>
          <a:blip r:embed="rId2"/>
          <a:srcRect/>
          <a:stretch>
            <a:fillRect/>
          </a:stretch>
        </p:blipFill>
        <p:spPr bwMode="auto">
          <a:xfrm>
            <a:off x="838201" y="228600"/>
            <a:ext cx="7391400" cy="6090514"/>
          </a:xfrm>
          <a:prstGeom prst="rect">
            <a:avLst/>
          </a:prstGeom>
          <a:noFill/>
          <a:ln w="9525">
            <a:noFill/>
            <a:miter lim="800000"/>
            <a:headEnd/>
            <a:tailEnd/>
          </a:ln>
          <a:effectLst/>
        </p:spPr>
      </p:pic>
      <p:pic>
        <p:nvPicPr>
          <p:cNvPr id="5" name="Picture 2"/>
          <p:cNvPicPr>
            <a:picLocks noChangeAspect="1" noChangeArrowheads="1"/>
          </p:cNvPicPr>
          <p:nvPr/>
        </p:nvPicPr>
        <p:blipFill>
          <a:blip r:embed="rId3"/>
          <a:srcRect/>
          <a:stretch>
            <a:fillRect/>
          </a:stretch>
        </p:blipFill>
        <p:spPr bwMode="auto">
          <a:xfrm>
            <a:off x="381000" y="6410325"/>
            <a:ext cx="3350342" cy="447675"/>
          </a:xfrm>
          <a:prstGeom prst="rect">
            <a:avLst/>
          </a:prstGeom>
          <a:noFill/>
          <a:ln w="9525">
            <a:noFill/>
            <a:miter lim="800000"/>
            <a:headEnd/>
            <a:tailEnd/>
          </a:ln>
          <a:effectLst/>
        </p:spPr>
      </p:pic>
    </p:spTree>
    <p:extLst>
      <p:ext uri="{BB962C8B-B14F-4D97-AF65-F5344CB8AC3E}">
        <p14:creationId xmlns:p14="http://schemas.microsoft.com/office/powerpoint/2010/main" val="19704194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a:t>IIb</a:t>
            </a:r>
            <a:endParaRPr lang="en-US" dirty="0"/>
          </a:p>
        </p:txBody>
      </p:sp>
      <p:pic>
        <p:nvPicPr>
          <p:cNvPr id="43010" name="Picture 2"/>
          <p:cNvPicPr>
            <a:picLocks noGrp="1" noChangeAspect="1" noChangeArrowheads="1"/>
          </p:cNvPicPr>
          <p:nvPr>
            <p:ph sz="quarter" idx="1"/>
          </p:nvPr>
        </p:nvPicPr>
        <p:blipFill>
          <a:blip r:embed="rId2"/>
          <a:srcRect/>
          <a:stretch>
            <a:fillRect/>
          </a:stretch>
        </p:blipFill>
        <p:spPr bwMode="auto">
          <a:xfrm>
            <a:off x="1828800" y="304800"/>
            <a:ext cx="5892800" cy="6050362"/>
          </a:xfrm>
          <a:prstGeom prst="rect">
            <a:avLst/>
          </a:prstGeom>
          <a:noFill/>
          <a:ln w="9525">
            <a:noFill/>
            <a:miter lim="800000"/>
            <a:headEnd/>
            <a:tailEnd/>
          </a:ln>
          <a:effectLst/>
        </p:spPr>
      </p:pic>
      <p:pic>
        <p:nvPicPr>
          <p:cNvPr id="5" name="Picture 2"/>
          <p:cNvPicPr>
            <a:picLocks noChangeAspect="1" noChangeArrowheads="1"/>
          </p:cNvPicPr>
          <p:nvPr/>
        </p:nvPicPr>
        <p:blipFill>
          <a:blip r:embed="rId3"/>
          <a:srcRect/>
          <a:stretch>
            <a:fillRect/>
          </a:stretch>
        </p:blipFill>
        <p:spPr bwMode="auto">
          <a:xfrm>
            <a:off x="5793658" y="6410325"/>
            <a:ext cx="3350342" cy="447675"/>
          </a:xfrm>
          <a:prstGeom prst="rect">
            <a:avLst/>
          </a:prstGeom>
          <a:noFill/>
          <a:ln w="9525">
            <a:noFill/>
            <a:miter lim="800000"/>
            <a:headEnd/>
            <a:tailEnd/>
          </a:ln>
          <a:effectLst/>
        </p:spPr>
      </p:pic>
    </p:spTree>
    <p:extLst>
      <p:ext uri="{BB962C8B-B14F-4D97-AF65-F5344CB8AC3E}">
        <p14:creationId xmlns:p14="http://schemas.microsoft.com/office/powerpoint/2010/main" val="8735388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F9EBE-8C80-D177-5EEC-16E302EF3797}"/>
              </a:ext>
            </a:extLst>
          </p:cNvPr>
          <p:cNvSpPr>
            <a:spLocks noGrp="1"/>
          </p:cNvSpPr>
          <p:nvPr>
            <p:ph type="title"/>
          </p:nvPr>
        </p:nvSpPr>
        <p:spPr/>
        <p:txBody>
          <a:bodyPr/>
          <a:lstStyle/>
          <a:p>
            <a:r>
              <a:rPr lang="en-US" dirty="0" err="1"/>
              <a:t>mMCD</a:t>
            </a:r>
            <a:r>
              <a:rPr lang="en-US" dirty="0"/>
              <a:t> and MOGHE</a:t>
            </a:r>
          </a:p>
        </p:txBody>
      </p:sp>
      <p:sp>
        <p:nvSpPr>
          <p:cNvPr id="3" name="Content Placeholder 2">
            <a:extLst>
              <a:ext uri="{FF2B5EF4-FFF2-40B4-BE49-F238E27FC236}">
                <a16:creationId xmlns:a16="http://schemas.microsoft.com/office/drawing/2014/main" id="{E62B3281-6937-A9F4-0F9E-8896BF9C8850}"/>
              </a:ext>
            </a:extLst>
          </p:cNvPr>
          <p:cNvSpPr>
            <a:spLocks noGrp="1"/>
          </p:cNvSpPr>
          <p:nvPr>
            <p:ph idx="1"/>
          </p:nvPr>
        </p:nvSpPr>
        <p:spPr>
          <a:xfrm>
            <a:off x="457200" y="1600200"/>
            <a:ext cx="3796748" cy="4525963"/>
          </a:xfrm>
        </p:spPr>
        <p:txBody>
          <a:bodyPr/>
          <a:lstStyle/>
          <a:p>
            <a:r>
              <a:rPr lang="en-US" dirty="0" err="1"/>
              <a:t>mMCD</a:t>
            </a:r>
            <a:r>
              <a:rPr lang="en-US" dirty="0"/>
              <a:t> (mild malformation of cortical development) – excess heterotopic neurons in WM</a:t>
            </a:r>
          </a:p>
          <a:p>
            <a:r>
              <a:rPr lang="en-US" dirty="0"/>
              <a:t>MOGHE (</a:t>
            </a:r>
            <a:r>
              <a:rPr lang="en-US" dirty="0" err="1"/>
              <a:t>mMCD</a:t>
            </a:r>
            <a:r>
              <a:rPr lang="en-US" dirty="0"/>
              <a:t> with </a:t>
            </a:r>
            <a:r>
              <a:rPr lang="en-US" dirty="0" err="1"/>
              <a:t>oligodendroglial</a:t>
            </a:r>
            <a:r>
              <a:rPr lang="en-US" dirty="0"/>
              <a:t> hyperplasia in epilepsy) – increase in heterotopic neurons in WM and high </a:t>
            </a:r>
            <a:r>
              <a:rPr lang="en-US" dirty="0" err="1"/>
              <a:t>oligodendroglial</a:t>
            </a:r>
            <a:r>
              <a:rPr lang="en-US" dirty="0"/>
              <a:t> cell density; 45-100% have </a:t>
            </a:r>
            <a:r>
              <a:rPr lang="en-US" i="1" dirty="0"/>
              <a:t>SLC35A2 </a:t>
            </a:r>
            <a:r>
              <a:rPr lang="en-US" dirty="0"/>
              <a:t>somatic variants</a:t>
            </a:r>
          </a:p>
        </p:txBody>
      </p:sp>
      <p:pic>
        <p:nvPicPr>
          <p:cNvPr id="5" name="Picture 4">
            <a:extLst>
              <a:ext uri="{FF2B5EF4-FFF2-40B4-BE49-F238E27FC236}">
                <a16:creationId xmlns:a16="http://schemas.microsoft.com/office/drawing/2014/main" id="{F057E183-9A83-A710-796D-DBBC585420BD}"/>
              </a:ext>
            </a:extLst>
          </p:cNvPr>
          <p:cNvPicPr>
            <a:picLocks noChangeAspect="1"/>
          </p:cNvPicPr>
          <p:nvPr/>
        </p:nvPicPr>
        <p:blipFill>
          <a:blip r:embed="rId2"/>
          <a:stretch>
            <a:fillRect/>
          </a:stretch>
        </p:blipFill>
        <p:spPr>
          <a:xfrm>
            <a:off x="3933570" y="1298712"/>
            <a:ext cx="5088468" cy="4938575"/>
          </a:xfrm>
          <a:prstGeom prst="rect">
            <a:avLst/>
          </a:prstGeom>
        </p:spPr>
      </p:pic>
      <p:sp>
        <p:nvSpPr>
          <p:cNvPr id="8" name="TextBox 7">
            <a:extLst>
              <a:ext uri="{FF2B5EF4-FFF2-40B4-BE49-F238E27FC236}">
                <a16:creationId xmlns:a16="http://schemas.microsoft.com/office/drawing/2014/main" id="{0B9F4D20-431B-A38D-5EA6-F603EF6D334E}"/>
              </a:ext>
            </a:extLst>
          </p:cNvPr>
          <p:cNvSpPr txBox="1"/>
          <p:nvPr/>
        </p:nvSpPr>
        <p:spPr>
          <a:xfrm>
            <a:off x="5546035" y="6398696"/>
            <a:ext cx="3140765" cy="369332"/>
          </a:xfrm>
          <a:prstGeom prst="rect">
            <a:avLst/>
          </a:prstGeom>
          <a:noFill/>
        </p:spPr>
        <p:txBody>
          <a:bodyPr wrap="square" rtlCol="0">
            <a:spAutoFit/>
          </a:bodyPr>
          <a:lstStyle/>
          <a:p>
            <a:r>
              <a:rPr lang="en-US" dirty="0" err="1"/>
              <a:t>Najm</a:t>
            </a:r>
            <a:r>
              <a:rPr lang="en-US" dirty="0"/>
              <a:t> et al., </a:t>
            </a:r>
            <a:r>
              <a:rPr lang="en-US" i="1" dirty="0" err="1"/>
              <a:t>Epilepsia</a:t>
            </a:r>
            <a:r>
              <a:rPr lang="en-US" i="1" dirty="0"/>
              <a:t> </a:t>
            </a:r>
            <a:r>
              <a:rPr lang="en-US" dirty="0"/>
              <a:t>2022</a:t>
            </a:r>
          </a:p>
        </p:txBody>
      </p:sp>
    </p:spTree>
    <p:extLst>
      <p:ext uri="{BB962C8B-B14F-4D97-AF65-F5344CB8AC3E}">
        <p14:creationId xmlns:p14="http://schemas.microsoft.com/office/powerpoint/2010/main" val="24785167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srcRect/>
          <a:stretch>
            <a:fillRect/>
          </a:stretch>
        </p:blipFill>
        <p:spPr bwMode="auto">
          <a:xfrm>
            <a:off x="4284105" y="1442683"/>
            <a:ext cx="4558376" cy="5110517"/>
          </a:xfrm>
          <a:prstGeom prst="rect">
            <a:avLst/>
          </a:prstGeom>
          <a:noFill/>
          <a:ln w="9525">
            <a:noFill/>
            <a:miter lim="800000"/>
            <a:headEnd/>
            <a:tailEnd/>
          </a:ln>
          <a:effectLst/>
        </p:spPr>
      </p:pic>
      <p:pic>
        <p:nvPicPr>
          <p:cNvPr id="5" name="Picture 3"/>
          <p:cNvPicPr>
            <a:picLocks noChangeAspect="1" noChangeArrowheads="1"/>
          </p:cNvPicPr>
          <p:nvPr/>
        </p:nvPicPr>
        <p:blipFill>
          <a:blip r:embed="rId3"/>
          <a:srcRect/>
          <a:stretch>
            <a:fillRect/>
          </a:stretch>
        </p:blipFill>
        <p:spPr bwMode="auto">
          <a:xfrm>
            <a:off x="304800" y="6553200"/>
            <a:ext cx="2464904" cy="304800"/>
          </a:xfrm>
          <a:prstGeom prst="rect">
            <a:avLst/>
          </a:prstGeom>
          <a:noFill/>
          <a:ln w="9525">
            <a:noFill/>
            <a:miter lim="800000"/>
            <a:headEnd/>
            <a:tailEnd/>
          </a:ln>
          <a:effectLst/>
        </p:spPr>
      </p:pic>
      <p:sp>
        <p:nvSpPr>
          <p:cNvPr id="4" name="Content Placeholder 1"/>
          <p:cNvSpPr>
            <a:spLocks noGrp="1"/>
          </p:cNvSpPr>
          <p:nvPr>
            <p:ph sz="quarter" idx="1"/>
          </p:nvPr>
        </p:nvSpPr>
        <p:spPr>
          <a:xfrm>
            <a:off x="524706" y="1941597"/>
            <a:ext cx="3255632" cy="4525963"/>
          </a:xfrm>
        </p:spPr>
        <p:txBody>
          <a:bodyPr>
            <a:normAutofit/>
          </a:bodyPr>
          <a:lstStyle/>
          <a:p>
            <a:r>
              <a:rPr lang="en-US" sz="2000" dirty="0"/>
              <a:t>Loss of function mutations in </a:t>
            </a:r>
            <a:r>
              <a:rPr lang="en-US" sz="2000" i="1" dirty="0"/>
              <a:t>TSC1 </a:t>
            </a:r>
            <a:r>
              <a:rPr lang="en-US" sz="2000" dirty="0"/>
              <a:t>or </a:t>
            </a:r>
            <a:r>
              <a:rPr lang="en-US" sz="2000" i="1" dirty="0"/>
              <a:t>TSC2</a:t>
            </a:r>
            <a:r>
              <a:rPr lang="en-US" sz="2000" dirty="0"/>
              <a:t> lead to constitutive activation of </a:t>
            </a:r>
            <a:r>
              <a:rPr lang="en-US" sz="2000" dirty="0" err="1"/>
              <a:t>mTOR</a:t>
            </a:r>
            <a:endParaRPr lang="en-US" sz="2000" dirty="0"/>
          </a:p>
          <a:p>
            <a:r>
              <a:rPr lang="en-US" sz="2000" dirty="0"/>
              <a:t>Activation of </a:t>
            </a:r>
            <a:r>
              <a:rPr lang="en-US" sz="2000" dirty="0" err="1"/>
              <a:t>mTOR</a:t>
            </a:r>
            <a:r>
              <a:rPr lang="en-US" sz="2000" dirty="0"/>
              <a:t> signaling distinguishes type II from type I FCD</a:t>
            </a:r>
          </a:p>
        </p:txBody>
      </p:sp>
      <p:sp>
        <p:nvSpPr>
          <p:cNvPr id="6" name="Title 2"/>
          <p:cNvSpPr>
            <a:spLocks noGrp="1"/>
          </p:cNvSpPr>
          <p:nvPr>
            <p:ph type="title"/>
          </p:nvPr>
        </p:nvSpPr>
        <p:spPr>
          <a:xfrm>
            <a:off x="457200" y="338328"/>
            <a:ext cx="8229600" cy="1143000"/>
          </a:xfrm>
        </p:spPr>
        <p:txBody>
          <a:bodyPr/>
          <a:lstStyle/>
          <a:p>
            <a:r>
              <a:rPr lang="en-US" dirty="0" err="1"/>
              <a:t>mTOR</a:t>
            </a:r>
            <a:r>
              <a:rPr lang="en-US" dirty="0"/>
              <a:t>, TSC, and FCD type </a:t>
            </a:r>
            <a:r>
              <a:rPr lang="en-US" dirty="0" err="1"/>
              <a:t>IIb</a:t>
            </a:r>
            <a:endParaRPr lang="en-US" dirty="0"/>
          </a:p>
        </p:txBody>
      </p:sp>
    </p:spTree>
    <p:extLst>
      <p:ext uri="{BB962C8B-B14F-4D97-AF65-F5344CB8AC3E}">
        <p14:creationId xmlns:p14="http://schemas.microsoft.com/office/powerpoint/2010/main" val="35878774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Tuberous Sclerosis Complex</a:t>
            </a: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445" t="11948" r="20979" b="14626"/>
          <a:stretch/>
        </p:blipFill>
        <p:spPr bwMode="auto">
          <a:xfrm>
            <a:off x="132037" y="1417638"/>
            <a:ext cx="4331912"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219" t="18222" r="23783" b="18217"/>
          <a:stretch/>
        </p:blipFill>
        <p:spPr bwMode="auto">
          <a:xfrm>
            <a:off x="4463949" y="1417638"/>
            <a:ext cx="4519366"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15630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92526" y="184779"/>
            <a:ext cx="8489396" cy="1371600"/>
          </a:xfrm>
        </p:spPr>
        <p:txBody>
          <a:bodyPr>
            <a:noAutofit/>
          </a:bodyPr>
          <a:lstStyle/>
          <a:p>
            <a:pPr marL="0" indent="0">
              <a:buNone/>
            </a:pPr>
            <a:r>
              <a:rPr lang="en-US" sz="1800" b="1" dirty="0"/>
              <a:t>Definite TSC:</a:t>
            </a:r>
            <a:r>
              <a:rPr lang="en-US" sz="1800" dirty="0"/>
              <a:t> Two major OR one major + two minor</a:t>
            </a:r>
          </a:p>
          <a:p>
            <a:pPr marL="0" indent="0">
              <a:buNone/>
            </a:pPr>
            <a:r>
              <a:rPr lang="en-US" sz="1800" b="1" dirty="0"/>
              <a:t>Probable TSC:</a:t>
            </a:r>
            <a:r>
              <a:rPr lang="en-US" sz="1800" dirty="0"/>
              <a:t> One major + one minor </a:t>
            </a:r>
          </a:p>
          <a:p>
            <a:pPr marL="0" indent="0">
              <a:buNone/>
            </a:pPr>
            <a:r>
              <a:rPr lang="en-US" sz="1800" b="1" dirty="0"/>
              <a:t>Possible TSC:</a:t>
            </a:r>
            <a:r>
              <a:rPr lang="en-US" sz="1800" dirty="0"/>
              <a:t> One major feature OR two or more minor</a:t>
            </a:r>
          </a:p>
          <a:p>
            <a:pPr marL="0" indent="0">
              <a:buNone/>
            </a:pPr>
            <a:r>
              <a:rPr lang="en-US" sz="1800" b="1" dirty="0"/>
              <a:t>Genetic diagnosis:</a:t>
            </a:r>
            <a:r>
              <a:rPr lang="en-US" sz="1800" dirty="0"/>
              <a:t> A pathogenic variant in </a:t>
            </a:r>
            <a:r>
              <a:rPr lang="en-US" sz="1800" i="1" dirty="0"/>
              <a:t>TSC1</a:t>
            </a:r>
            <a:r>
              <a:rPr lang="en-US" sz="1800" dirty="0"/>
              <a:t> or </a:t>
            </a:r>
            <a:r>
              <a:rPr lang="en-US" sz="1800" i="1" dirty="0"/>
              <a:t>TSC2</a:t>
            </a:r>
            <a:r>
              <a:rPr lang="en-US" sz="1800" dirty="0"/>
              <a:t> is diagnostic for TSC (most TSC-causing variants are sequence variants that clearly prevent TSC1 or TSC2 protein production. Some variants compatible with protein production [e.g., some missense changes] are well established as disease-causing; other variant types should be considered with caution)</a:t>
            </a:r>
          </a:p>
        </p:txBody>
      </p:sp>
      <p:sp>
        <p:nvSpPr>
          <p:cNvPr id="4" name="Content Placeholder 2"/>
          <p:cNvSpPr txBox="1">
            <a:spLocks/>
          </p:cNvSpPr>
          <p:nvPr/>
        </p:nvSpPr>
        <p:spPr>
          <a:xfrm>
            <a:off x="4825464" y="2674307"/>
            <a:ext cx="4318536" cy="6019800"/>
          </a:xfrm>
          <a:prstGeom prst="rect">
            <a:avLst/>
          </a:prstGeom>
        </p:spPr>
        <p:txBody>
          <a:bodyPr>
            <a:normAutofit/>
          </a:bodyPr>
          <a:lst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600" b="1" dirty="0"/>
              <a:t>Minor Features</a:t>
            </a:r>
          </a:p>
          <a:p>
            <a:r>
              <a:rPr lang="en-US" sz="1600" dirty="0"/>
              <a:t>Multiple randomly distributed pits in dental enamel</a:t>
            </a:r>
          </a:p>
          <a:p>
            <a:r>
              <a:rPr lang="en-US" sz="1600" dirty="0" err="1"/>
              <a:t>Hamartomatous</a:t>
            </a:r>
            <a:r>
              <a:rPr lang="en-US" sz="1600" dirty="0"/>
              <a:t> rectal polyps </a:t>
            </a:r>
          </a:p>
          <a:p>
            <a:r>
              <a:rPr lang="en-US" sz="1600" dirty="0"/>
              <a:t>Bone cysts </a:t>
            </a:r>
          </a:p>
          <a:p>
            <a:r>
              <a:rPr lang="en-US" sz="1600" dirty="0"/>
              <a:t>Cerebral white matter radial migration lines </a:t>
            </a:r>
          </a:p>
          <a:p>
            <a:r>
              <a:rPr lang="en-US" sz="1600" dirty="0"/>
              <a:t>Gingival fibromas</a:t>
            </a:r>
          </a:p>
          <a:p>
            <a:r>
              <a:rPr lang="en-US" sz="1600" dirty="0" err="1"/>
              <a:t>Nonrenal</a:t>
            </a:r>
            <a:r>
              <a:rPr lang="en-US" sz="1600" dirty="0"/>
              <a:t> hamartoma </a:t>
            </a:r>
          </a:p>
          <a:p>
            <a:r>
              <a:rPr lang="en-US" sz="1600" dirty="0"/>
              <a:t>Retinal </a:t>
            </a:r>
            <a:r>
              <a:rPr lang="en-US" sz="1600" dirty="0" err="1"/>
              <a:t>achromic</a:t>
            </a:r>
            <a:r>
              <a:rPr lang="en-US" sz="1600" dirty="0"/>
              <a:t> patch</a:t>
            </a:r>
          </a:p>
          <a:p>
            <a:r>
              <a:rPr lang="en-US" sz="1600" dirty="0"/>
              <a:t>"Confetti" skin lesions</a:t>
            </a:r>
          </a:p>
          <a:p>
            <a:r>
              <a:rPr lang="en-US" sz="1600" dirty="0"/>
              <a:t>Multiple renal cysts </a:t>
            </a:r>
          </a:p>
        </p:txBody>
      </p:sp>
      <p:sp>
        <p:nvSpPr>
          <p:cNvPr id="5" name="Content Placeholder 2"/>
          <p:cNvSpPr txBox="1">
            <a:spLocks/>
          </p:cNvSpPr>
          <p:nvPr/>
        </p:nvSpPr>
        <p:spPr>
          <a:xfrm>
            <a:off x="292526" y="2624203"/>
            <a:ext cx="4667781" cy="5290180"/>
          </a:xfrm>
          <a:prstGeom prst="rect">
            <a:avLst/>
          </a:prstGeom>
        </p:spPr>
        <p:txBody>
          <a:bodyPr>
            <a:normAutofit/>
          </a:bodyPr>
          <a:lst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600" b="1" dirty="0"/>
              <a:t>Major Features</a:t>
            </a:r>
          </a:p>
          <a:p>
            <a:r>
              <a:rPr lang="en-US" sz="1600" dirty="0"/>
              <a:t>Facial </a:t>
            </a:r>
            <a:r>
              <a:rPr lang="en-US" sz="1600" dirty="0" err="1"/>
              <a:t>angiofibromas</a:t>
            </a:r>
            <a:r>
              <a:rPr lang="en-US" sz="1600" dirty="0"/>
              <a:t> or forehead plaque</a:t>
            </a:r>
          </a:p>
          <a:p>
            <a:r>
              <a:rPr lang="en-US" sz="1600" dirty="0" err="1"/>
              <a:t>Ungual</a:t>
            </a:r>
            <a:r>
              <a:rPr lang="en-US" sz="1600" dirty="0"/>
              <a:t> or </a:t>
            </a:r>
            <a:r>
              <a:rPr lang="en-US" sz="1600" dirty="0" err="1"/>
              <a:t>periungual</a:t>
            </a:r>
            <a:r>
              <a:rPr lang="en-US" sz="1600" dirty="0"/>
              <a:t> fibromas</a:t>
            </a:r>
          </a:p>
          <a:p>
            <a:r>
              <a:rPr lang="en-US" sz="1600" dirty="0"/>
              <a:t>≥ 3 </a:t>
            </a:r>
            <a:r>
              <a:rPr lang="en-US" sz="1600" dirty="0" err="1"/>
              <a:t>Hypomelanotic</a:t>
            </a:r>
            <a:r>
              <a:rPr lang="en-US" sz="1600" dirty="0"/>
              <a:t> macules</a:t>
            </a:r>
          </a:p>
          <a:p>
            <a:r>
              <a:rPr lang="en-US" sz="1600" dirty="0"/>
              <a:t>Shagreen patch</a:t>
            </a:r>
          </a:p>
          <a:p>
            <a:r>
              <a:rPr lang="en-US" sz="1600" dirty="0"/>
              <a:t>Multiple retinal nodular hamartomas</a:t>
            </a:r>
          </a:p>
          <a:p>
            <a:r>
              <a:rPr lang="en-US" sz="1600" dirty="0"/>
              <a:t>Cortical tuber </a:t>
            </a:r>
          </a:p>
          <a:p>
            <a:r>
              <a:rPr lang="en-US" sz="1600" dirty="0" err="1"/>
              <a:t>Subependymal</a:t>
            </a:r>
            <a:r>
              <a:rPr lang="en-US" sz="1600" dirty="0"/>
              <a:t> nodule (SEN)</a:t>
            </a:r>
          </a:p>
          <a:p>
            <a:r>
              <a:rPr lang="en-US" sz="1600" dirty="0" err="1"/>
              <a:t>Subependymal</a:t>
            </a:r>
            <a:r>
              <a:rPr lang="en-US" sz="1600" dirty="0"/>
              <a:t> giant cell astrocytoma </a:t>
            </a:r>
          </a:p>
          <a:p>
            <a:r>
              <a:rPr lang="en-US" sz="1600" dirty="0"/>
              <a:t>Cardiac </a:t>
            </a:r>
            <a:r>
              <a:rPr lang="en-US" sz="1600" dirty="0" err="1"/>
              <a:t>rhabdomyoma</a:t>
            </a:r>
            <a:endParaRPr lang="en-US" sz="1600" dirty="0"/>
          </a:p>
          <a:p>
            <a:r>
              <a:rPr lang="en-US" sz="1600" dirty="0" err="1"/>
              <a:t>Lymphangiomyomatosis</a:t>
            </a:r>
            <a:r>
              <a:rPr lang="en-US" sz="1600" dirty="0"/>
              <a:t> </a:t>
            </a:r>
          </a:p>
          <a:p>
            <a:r>
              <a:rPr lang="en-US" sz="1600" dirty="0"/>
              <a:t>Renal </a:t>
            </a:r>
            <a:r>
              <a:rPr lang="en-US" sz="1600" dirty="0" err="1"/>
              <a:t>angiomyolipoma</a:t>
            </a:r>
            <a:r>
              <a:rPr lang="en-US" sz="1600" dirty="0"/>
              <a:t> </a:t>
            </a:r>
          </a:p>
        </p:txBody>
      </p:sp>
    </p:spTree>
    <p:extLst>
      <p:ext uri="{BB962C8B-B14F-4D97-AF65-F5344CB8AC3E}">
        <p14:creationId xmlns:p14="http://schemas.microsoft.com/office/powerpoint/2010/main" val="31650824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Skin exam findings in TS</a:t>
            </a:r>
          </a:p>
        </p:txBody>
      </p:sp>
      <p:sp>
        <p:nvSpPr>
          <p:cNvPr id="68610" name="AutoShape 2" descr="data:image/jpeg;base64,/9j/4AAQSkZJRgABAQAAAQABAAD/2wCEAAkGBxQTEhUUExQWFhQXGBcXGRgXGBoYHxgYGBcYFxcXHBcYHCggGBolHBcYIjEhJSkrLi4uFx8zODMsNygtLiwBCgoKDg0OGxAQGy8kHyQ0LCw0LDQsLCwsLCwsLCwsLCwsLCwsLCwsLCwsLCwsLCwsLCwsLCwsLCwsLCwsLCwsLP/AABEIALcBEwMBIgACEQEDEQH/xAAcAAACAgMBAQAAAAAAAAAAAAADBAAFAQIGBwj/xAA4EAABAwIEAwUHBAEEAwAAAAABAAIRAyEEMUFRBRJhcYGRofAGExQiscHRBzLh8VIVYnKSM0Jz/8QAGQEAAwEBAQAAAAAAAAAAAAAAAQIDAAQF/8QAJBEAAgICAgIDAQADAAAAAAAAAAECESExAxJBURMyYQQiUnH/2gAMAwEAAhEDEQA/APD2ZjtXb4Wl8oXFUR8w7R9V6LgaFh2KfIFCb8LqtqLeW2+3dZXBwkpevh1OxlsAHAajs9a/yjU8QRrbKBPj0QPcE6etUQ4V3dP1WsrGKHaXEjZv/rM31cdTvf1ZQcVeAIdJ3neZ/pBoYXOTNotoo3BAmBc7IPJVUvAy3FVIa0Em0+VugCZwbHudMgxmcx2f7j5KYPh2QIkbAW8Fct4fFz4aIdPJnPwBDTpc7mLfwrrhWC5QXm7jvoETDYUBwDgN46J2p+8gZCI8FSqJdX5GMK68xl2a/VXOHeC6+X8JTD0gGg5uO2VkxSZDidAmryOtFly+uiyagCVp/NY5D0UzTiCAD2op2I0QvB0F9wq+sTJaP2jLxEp5gi+R6oL6c3tY5JZZGjSEWkjqPz9kamY8FswbdZG49FaSOz7JBmbFwtb1sq/iGBESJI21HfCbcdNkQOt3XCaMhZRs5jEYcjMOAP8AkPqW5hVuK4c3snY3P/bMea69+DDhLCeoBIjuHVIvwoAIynsjwcqYE0cPX4dGR5hfSY8pHclHYAxn1yMeIXd1OGg5HxP0S9fg4OkHpqpvjT0VXK0cQKZGYPYfV1q1569/2XY/6REnPuRafDIysfqp/ExvmRyuEwj3kaA7Lq+HYAMAgQnMLgQ02A7lYU6W6ZRSIym2YpUpCzVpWTlOlbos1qcI0TOX41QmlUG7XDyXzQ4QYX1TjqVivmLjFHkr1WxEPeI7HEK3H9RJbElFFEwofAMmowf7h9V6vwzDWC8z9nKPNiaY6z4Ar2jhuGgCylyDIEMJZVmJwxPcur+Hsh/6fdToeJxhoOB1UGHfsV2g4XujUuHAaIdSynRyeG4Q92eSvMJwcDRWzKEaWTbMOUyA5Mrm0QEDD4xpqjLlBGevqEbi2KDWO5RaQCZ7chtY3XKvxUPOcFTlOmqOji4rVs6+vxNr6hIgDIbxM30m6fPzFxtfTbS3YFx/DqL3uDTbddhhhfpp67kYOTtyE5VGNKI7g5AzMJ6iBMnvSdPLLJHpuFuuafQFksKFGTzDIQmy7KLJfB1xk62yMyoqqqJSuzLnb3hJYhsuBbYdfJbvqDnkH+UOs8EQNEkmqGiqFucip0yWG1YkZTb15LD3crwTktakNJdoeYevWqmOwlJm9kRzWwCHXyI8pSTq8gEC97/btUeOYi/zZQh2rFGQzQlrtpzTnIHGDFtEhTokzO8d+qLhddxEHxkKiYJJMP8ABiBELLsF6y+neiuqcpg9qI2on7EmmJHBX9aLPwtsk5zTl6+6hWsFCnuei290mD3LWP7QDQMAjsWKostuZBqvQNRX4lq+df1Gwfu8dWA1If8A9gvo3ELxT9ZcHGIpVP8ANhb/ANTP3VOPyiXIjzVRRRMIdD7B0ObFt6NcfsvbMDRXlH6XYea1R2zQPE/wvYMJYBSnseKHKNFHbh79EOlUTTXwOqRllEyzCyiU8GFhlcjRGY86o0g9Wa/Ct1CHimBrHRnym+xIhGFUXStd0hZmUTh6dJ1RpaMhmj0uFNz1GUronCHGQIiO5V1WJPLE6X6i9lKMUtbOifI3+BMGyAIyjfy8k/hZg7JfA0eWxNo/vuJTlMwFWvZzJZGWdU1gnjmAORVcK1s1vRxF0qfk6ErRfVaX+OYv29EWnVaRs4KrpY3x6Jc8WDSRF9VXulkl8beC3xLP/YQD6sqeniSHEuEAotPH88ybFD960uaSflaknUsoeKpUwtSflJ1GSXxDhAi+/eh4jFtBHITA30KXqVXQYIgxPnCR14CRtQ8wJMNysNGkddk4asXGYPmOneqcVZdGoOms2t4J8OAAk3m/bl3rPIrQzRxsm2hJ7/6VhgPmtvf1CpsKzlsQZLrEZQZMdDH0VsMYGtgNuRYjbJLHDyZ50M1ZkToLH6ymGt+WIFvJCoUQCCTpl3XQn1xzE3j1K6E/LE3hB6brHcWWzW5HJBp35gBAI13WadXPmzy70TNBPdiZFoWvvNJ18Cih85aBV9cESRqZWNFXs2c/lJ3KFVqa6hAp4iXfMD3rZxQHcaMOMrzT9ZsLOHpv/wAalzGQc0j6wvSJ1XIfqZR5sDVy+WHX0g5o8ezm5Vhnz8QoiOZdYTkbPQv0mpfLWd/uaPL+V6R7yBK4H9J2RQqnep9GjTRd2WzZRnsrx7HKdY2KZo1JN+9J0YyTDOUWzQo6Y5LAOyPkizGyVFXULYiUaGSDOf6CHTc0mJsgzFif4QAyDHmkcm9DUg2LB0vpKqcRSh4cTaPEjJW/vvl5SM8oVHja3Kb3giUr2Jkb94Ggwmm1JAK5t2Lm0+pTFLHQFlMPRlxUqwbKGoq9mIlGbWHaisjaG/ibZJeo+c9VC8dy0eRIEwPFZoykbipyhEZWnNYe1sSCSOuqEXAbQh0o3azQ1TzdEWriSBO6DVxAjIJWvjQZCXCBbfgZZWE82sjyTDKs/Lrn3qmGJgTbZO4SqYJ1NuwetUbsNUWbKxbyPInlIGozyAjWfurTDRm4mJsM4E5XVNMt5QRkI/5b+MJjB4pwYP8ALwmBe2m6zwCsl/ijN7CO4+SKyiGcvMfmkEza330VXRDnCSCSTZZe19Sed37QY3nYj8qsZeaB18WWHv2h8T4LD6kuJO/r6KtosIzOQW9CoeYDPRNbaG6ei15hnPQrUVBzRnnE/VLVX5cs5T3odMa6krC9Teo0c0arR1PRbOA5p6euxBbiJ0yMH8rAdmrgVRe17QcHXy/8bvFXjs+iq/aMD4esIkcjvon4/sjn5fqzwJmCJE8szqovQMHw1gY0OJ5ovG6inbOLuK/pgIwrv/ofoF27XaLiP0ytQqN1FQz4BdmxGWzq4xvDm8FM+7uAUpSIut8IJKXeDrh7Hi/QC2SJRMGdkBzYMLDmy0mcskG2Osm1U+RW9USAc/4SQrEW71k1TGyXt4GaYw+oeXKw++65bjNb5zH7SB9IPmr+hinNnw7tlznG3y8GZ5p/MGfWSRsWsleysZ8llmI06oYKUr44NNxbcadyHWw3ReUMVaEZmJOiqKdTmEtMjdZZXIKIUX9PFqOxgVOK61e8rZo1IuPj4WKmMMKoYZGZWK+IDBL3CB4nsCFMzocqYuAS4wB1iB2qnPtLQ5oFQE5WBI8clxvHuI1K7yCeWnNmj6ncoGDwasuJVk53ytukj02jiARIvOqcw+JK5bg5LWgK6o1FB4Oku8NXPMNp696uuG4oGXPnmdMXjoZ3nVcrQry8NmDmd4mLDVdFhGcwg2P0i/1+iKb8CSryXRxAbcW6fbsWmIqhw/aRaJFklyvyIyWrcY67Sm7NbCo+hqhTIFyQOqYpVA0SO5J+9BAbJRqdF0Q6wVIv0M/0IyoDrqi8xBSbmAgCY6o1B5BM3v5IWxWGcZlDa2GmddVk1WmQEOpoOwevBNEmwrbNASHERLXDcEJonfql6ztPWypHDOfl+rKqlgmwJF1E5CiSjzTkeD8NNCpWA/a4hw+6twYRa7Y7ilieqWLs7eLQ0KkxGWqN7y4gJOlV5TlYyiNfLZGei1nbEsXHmtlZaOadChsqSAUQPOmSDqx42jNBvymVsaJ1Wj2kyQQD9UKlijBaltJ5C7eSYmnymxkKh4sz5DrBBV898gWVZjGkgxAgeMGUr/BU/Zy9DHNd8uT9t+oQMXSlJceoHmnI+su9Vvx9TIme38poq9AlKtjbS6mZa4j1srnBcQD4DrO8j+FyxrPJurbCsmOxO1gmpO8HRimsuYUjhsQW20TzaoKmUUiVSWtJGei5qtTcXEuuTuunqOmyzQwQOiyDfs493DrzCG5gYei75nCBCSr+zsicp9SmtgXUoMHxNrc1YUOKF55abSdybAI9D2UmDpPowur4JwMMgctzF4zAkmD4JOrZRySWSq4NwZ3vecyXHcEcoI/cADoMuwdV2eEwoYSZO0736/hNYTBjeSSRJJtfPrK3fzQRMgWFtsrJmkiTk2LlsfuHrS4SeJoHm5g0x2FNuqG7XQOX1YotXGNLYHy9m6GHhhVoqPifd3i6PQxjnC5t257rNVpPTYkKrr03MOdumiLtZWi8af8A0uGUuYkTJAnZaNe4HoUlg8SWiSt2V/mk2nRbsnigNMsaBm4sUSoLjXVJNrREalNOrW/hPHJCWwYvn1jxWtbVYFTU55LWq6ypE5f6H/izRRarKU4CvxQsq9WVRVlQXPepwOrhZtTPNI2PkmqNrJTCAcslOcwE2T0d1haNWCQUaLE6JIvDhIQaVZ4JGiRuiiQ/8RHgsgAnYpWjirxCIKcmyWxngYeyDY26pHEUCbp1lM9vqO5SrTgINErycnxzBiMvW65Gth4XomPw0juXM4vh91k6DtFJ8NcWygqww7IWW0D3ozGI9hepkIlMotOjKN8OsPELg6RJ6aK/wOEVXw5dTw6lMII08G9HA9AmvgR+e+/2VlQpIvupF1RYIWVBwYyiwF+uUZZ3lNNZymWjLIDqrF1AECdLoPw5vHmmbdYGVGKDDykrd9OZN91u2n8ua2oki7tvHophKzF4WW3HzDXpsqj3PLeSY06Lqqh5rQBFyqXGUgCTB6oOKGjJrAq3GaZeuqC7Dc3zRI7Y8jos1A2xNrdyU96+CC7LKNEb9lF+DdCmCflGWn1Q8QJkgXFoSL8Q4G0jLvR31I1M/dZMaqdhaTiL7bphmKsd/wAJbDVSW3UpvvlYorWCUv0Z94CFl7kFtTTT8oj81VaOH+l4MqLAUQOMYfwlc/xGnyVHDqF2xC5j2ooQ5rosRHgrcvHGKtDfzyffJz1SoZAGSZpVCTmgrGHeMxN9FzHrReBik6DC2aTzADI6oXOSCsseAOqR4HTDPaZTragAEG/qyWlsXK2pAT0WoDd7LDDndGquBtotabbLd4CJPYjiKaqcVhwryuJuk61KyzQUzmq+FQqeGur6pQ0WlDCjmStDpgMJhU2zCX1T1HDJipQKokK3kraWGg2V9gBEJEUzIVxw6j0WSyGWixw4M52OicA66odJpC3Dk7RI2e311Q7nK2nrwWzmyo1yQIvSrkA8zctQdNj4KUse14OhFh2dqV4jMEhKYKlmZ2gZZ3CRyd0USVWWPPpmfQhAryJB1Uc+DPj3dqBUrzcZIgZUY0w6XC0nsShfLpAgHOPwrPFOJda+4SNWnCFDKQnVz3Cj6pbpn5KVKJjt70NlIxutTsfuhzDYoFpbqjUHTJOSVo02gbFEyFk0L8k514GaRkd6hxLZzW1IWQ34UFXVeTy/6nJypBxWG6iU+CO/1URqBy3P0dmGKp9psNzUZ/xIP2KvCtMTQD2OadQQqTymVjh2eWVdvBRlUZeii4inyuIIykHuJWhYBc5LkPVg8B2ugdN0KqQtiQcskMtJSsosGKGcWTmGq3iErSYNf7VnRojNZIDl7LGg2wRau6BTfkFnn0REszoh1WrZr9AsEyiYXewLejREypXcEv8AHgQhopFNl/h6IOeiZOHBGXhp6jzVPgeIgq4w2PBBBjxzVIyTwK4MWqUIdGhT+DZBuVrXrNsTufBL18SHDQR9kdBq0XYfIS+KxAaJKo/9aExKM3HMeIdceil7oK42nkthUkLPOk3YuIgTO31W/vhrmgIzGKNt90rJ5TGdyNMieXut5olWtoPFAdXER0hABh1Sb75euxAqzNvwhVK8Zobqx9es0tDNimLxLmkcveh1a58c1McSZ7PykqNUgwb7oMKdoapAk9M0Oo1wyyRnUpggweijaZ1R8GTyBYCbnNNC6H7sGQNUxhqJJAGZgQmSzYs5YAcRx3uGNc5p5Dm6Jhb4LilOoJY4FdxW4Qx9IU3AERC8V9svZurgKvvKJIYTpkO3oumEFNfp5fOpKXY7/nUXm9D25cGgOZJGcFRL8U/RKz3dbBYa1Zq1GtFyqsokcL7XYHkqkgQHjm79VRhvZC7H2iqe9bl+24XHxcg5Fckt4O3hboK19oGS2NJa4ZpGSs6VMEJS7daKtrPmFlZsqbIWJpQlH1wMslhbtj3vwD69arIxA/HeqOvjBv69fVBfxEDMhYZI6H4i+f8AfoJTFcVDfBcrjvaAC3MPFVR4u0n9w8UerLJR8nXVOJF5Qw4rmqXFGDN7e8wrHC8XYbBzSc8xcdR906SKKvBa85bkT2JzCYlwMgqt+Ma4SIjxTNEzabG46Hot8aehlJl4eIvc2HaID8U4ich/CFRAMB1iEZ+Hi4vt+E645UBySAFiA4uabIr8U0G1ikcVxZjXfuHefGyVwh5GXYsqPG3NzT9D2gaczBXF4jjVI/5G+jT+FX1se8/+Ok93U2H5U2ktMD409o9LHEwdQUo/HiV5pGMdcS0bAflHo4DFuBBqPj/kRHggS+P8O6r8RGi0djZGa4gcBxDTzc7iRnJJ8imsO+swhrgSLf1KFoRwdHatqSMlpTbdLYKoXAZyrGgOmfkfstdk6phqVliprfNGNKyXqM6ImVGA2FfezOE5n82jfqqVlIkgLueDYQU6YGuZ7U69E5sehVvH+EsxFJ1NwmRZWawVWLp2ibVqmfOXEfY97Kr27FRe/V+FU3OLi25UXT8kTjf879itbHRZqr6ryc0VwQnBccpNl1FIXqiy5jimH5XbArqKgVbj6IcIU2Ui6ZSYR0K5wwGipKjOVN4HEi8lYvtFjiqUhclxYvYTAsuubVkJDFYUHSUrNHZ5xiK1eoeVjT4JGrwPEky4vM9T9Nl65heHNaBAj8o9XCtaDYJk2PhujyLCey/MfnzPS8LoMB7H0LczZ++S7Wrw9piI5j9BmlK1A0zf13KheEIlRjvZIEnkAbP7oAvoJEXSA9g9Ta0i2ugHqy7TC43fMRY9LR5BWFPFTE5X06AH6Irii3dlKklo81Z7H1mXpuI5sgNdJLckM0sXStYwdW/heq+8yIaIvfyjzWKpi7YjWdYvJkbW70XwemD5H/qeYfGYpxiACOhzV1hqeMqAADlmxIb4Z9q6mqRIdADhF4FyHSSR2FWWD4mQBaevS1+76ILhd/Yo5vriJytH2DrPcS+SSLy7yg5dieZ7CU2uAOUwYGWxjrbxXSf6u7lAGtjbTRAqY0m5NxvvvA1hMuGHnJPvzv0ihr8Ao0yRy5ErV3DWBsgAfdWdeqCVijhXPzylN1itIfKX+TKVmABMC6sKHC4ExPX1mrmhgmsvnaDOi3Y2egUZyROfL6K6nw4EzAS9fhTTNgruQAl359FJnPbbKf4MNWoEFWddtkhUKAtkNWy0Jlah8pjCUC90BMhW6LTgGC5n8xFguqalMDhwxgATYKrFEjYLK1BWycxFFAosA5shDcsKKYoGok6zVlRIwFPxDD6jvVTzFpUUQLQZY4TE7m6saTpKiizHGqZiELFGQsKIBTyYZieWAi++a43Ek2UUWUmnRaKwDPDRmDB/iFPhXAHxUUXRDOSi5JBm1HBuhcW+dwOxRvMR8wvaT4jLuKiio2PdGhoyb9i2IN4yt4ZKKINYD2ZhodcWj8f0iPokXJHh5qKJ2jdnYbDBhJFyUz74CwCiihyN3RPlwyCrqckT3tlFFE52DaZlaOZusKJVkxpWG6q8QoomEYOky/aus4JgQwcxzKiiMdk5Mt1mVFFYBkFbAqKIoDNpWFFEwD//2Q=="/>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8612" name="AutoShape 4" descr="data:image/jpeg;base64,/9j/4AAQSkZJRgABAQAAAQABAAD/2wCEAAkGBxQTEhUUExQWFhQXGBcXGRgXGBoYHxgYGBcYFxcXHBcYHCggGBolHBcYIjEhJSkrLi4uFx8zODMsNygtLiwBCgoKDg0OGxAQGy8kHyQ0LCw0LDQsLCwsLCwsLCwsLCwsLCwsLCwsLCwsLCwsLCwsLCwsLCwsLCwsLCwsLCwsLP/AABEIALcBEwMBIgACEQEDEQH/xAAcAAACAgMBAQAAAAAAAAAAAAADBAAFAQIGBwj/xAA4EAABAwIEAwUHBAEEAwAAAAABAAIRAyEEMUFRBRJhcYGRofAGExQiscHRBzLh8VIVYnKSM0Jz/8QAGQEAAwEBAQAAAAAAAAAAAAAAAQIDAAQF/8QAJBEAAgICAgIDAQADAAAAAAAAAAECESExAxJBURMyYQQiUnH/2gAMAwEAAhEDEQA/APD2ZjtXb4Wl8oXFUR8w7R9V6LgaFh2KfIFCb8LqtqLeW2+3dZXBwkpevh1OxlsAHAajs9a/yjU8QRrbKBPj0QPcE6etUQ4V3dP1WsrGKHaXEjZv/rM31cdTvf1ZQcVeAIdJ3neZ/pBoYXOTNotoo3BAmBc7IPJVUvAy3FVIa0Em0+VugCZwbHudMgxmcx2f7j5KYPh2QIkbAW8Fct4fFz4aIdPJnPwBDTpc7mLfwrrhWC5QXm7jvoETDYUBwDgN46J2p+8gZCI8FSqJdX5GMK68xl2a/VXOHeC6+X8JTD0gGg5uO2VkxSZDidAmryOtFly+uiyagCVp/NY5D0UzTiCAD2op2I0QvB0F9wq+sTJaP2jLxEp5gi+R6oL6c3tY5JZZGjSEWkjqPz9kamY8FswbdZG49FaSOz7JBmbFwtb1sq/iGBESJI21HfCbcdNkQOt3XCaMhZRs5jEYcjMOAP8AkPqW5hVuK4c3snY3P/bMea69+DDhLCeoBIjuHVIvwoAIynsjwcqYE0cPX4dGR5hfSY8pHclHYAxn1yMeIXd1OGg5HxP0S9fg4OkHpqpvjT0VXK0cQKZGYPYfV1q1569/2XY/6REnPuRafDIysfqp/ExvmRyuEwj3kaA7Lq+HYAMAgQnMLgQ02A7lYU6W6ZRSIym2YpUpCzVpWTlOlbos1qcI0TOX41QmlUG7XDyXzQ4QYX1TjqVivmLjFHkr1WxEPeI7HEK3H9RJbElFFEwofAMmowf7h9V6vwzDWC8z9nKPNiaY6z4Ar2jhuGgCylyDIEMJZVmJwxPcur+Hsh/6fdToeJxhoOB1UGHfsV2g4XujUuHAaIdSynRyeG4Q92eSvMJwcDRWzKEaWTbMOUyA5Mrm0QEDD4xpqjLlBGevqEbi2KDWO5RaQCZ7chtY3XKvxUPOcFTlOmqOji4rVs6+vxNr6hIgDIbxM30m6fPzFxtfTbS3YFx/DqL3uDTbddhhhfpp67kYOTtyE5VGNKI7g5AzMJ6iBMnvSdPLLJHpuFuuafQFksKFGTzDIQmy7KLJfB1xk62yMyoqqqJSuzLnb3hJYhsuBbYdfJbvqDnkH+UOs8EQNEkmqGiqFucip0yWG1YkZTb15LD3crwTktakNJdoeYevWqmOwlJm9kRzWwCHXyI8pSTq8gEC97/btUeOYi/zZQh2rFGQzQlrtpzTnIHGDFtEhTokzO8d+qLhddxEHxkKiYJJMP8ABiBELLsF6y+neiuqcpg9qI2on7EmmJHBX9aLPwtsk5zTl6+6hWsFCnuei290mD3LWP7QDQMAjsWKostuZBqvQNRX4lq+df1Gwfu8dWA1If8A9gvo3ELxT9ZcHGIpVP8ANhb/ANTP3VOPyiXIjzVRRRMIdD7B0ObFt6NcfsvbMDRXlH6XYea1R2zQPE/wvYMJYBSnseKHKNFHbh79EOlUTTXwOqRllEyzCyiU8GFhlcjRGY86o0g9Wa/Ct1CHimBrHRnym+xIhGFUXStd0hZmUTh6dJ1RpaMhmj0uFNz1GUronCHGQIiO5V1WJPLE6X6i9lKMUtbOifI3+BMGyAIyjfy8k/hZg7JfA0eWxNo/vuJTlMwFWvZzJZGWdU1gnjmAORVcK1s1vRxF0qfk6ErRfVaX+OYv29EWnVaRs4KrpY3x6Jc8WDSRF9VXulkl8beC3xLP/YQD6sqeniSHEuEAotPH88ybFD960uaSflaknUsoeKpUwtSflJ1GSXxDhAi+/eh4jFtBHITA30KXqVXQYIgxPnCR14CRtQ8wJMNysNGkddk4asXGYPmOneqcVZdGoOms2t4J8OAAk3m/bl3rPIrQzRxsm2hJ7/6VhgPmtvf1CpsKzlsQZLrEZQZMdDH0VsMYGtgNuRYjbJLHDyZ50M1ZkToLH6ymGt+WIFvJCoUQCCTpl3XQn1xzE3j1K6E/LE3hB6brHcWWzW5HJBp35gBAI13WadXPmzy70TNBPdiZFoWvvNJ18Cih85aBV9cESRqZWNFXs2c/lJ3KFVqa6hAp4iXfMD3rZxQHcaMOMrzT9ZsLOHpv/wAalzGQc0j6wvSJ1XIfqZR5sDVy+WHX0g5o8ezm5Vhnz8QoiOZdYTkbPQv0mpfLWd/uaPL+V6R7yBK4H9J2RQqnep9GjTRd2WzZRnsrx7HKdY2KZo1JN+9J0YyTDOUWzQo6Y5LAOyPkizGyVFXULYiUaGSDOf6CHTc0mJsgzFif4QAyDHmkcm9DUg2LB0vpKqcRSh4cTaPEjJW/vvl5SM8oVHja3Kb3giUr2Jkb94Ggwmm1JAK5t2Lm0+pTFLHQFlMPRlxUqwbKGoq9mIlGbWHaisjaG/ibZJeo+c9VC8dy0eRIEwPFZoykbipyhEZWnNYe1sSCSOuqEXAbQh0o3azQ1TzdEWriSBO6DVxAjIJWvjQZCXCBbfgZZWE82sjyTDKs/Lrn3qmGJgTbZO4SqYJ1NuwetUbsNUWbKxbyPInlIGozyAjWfurTDRm4mJsM4E5XVNMt5QRkI/5b+MJjB4pwYP8ALwmBe2m6zwCsl/ijN7CO4+SKyiGcvMfmkEza330VXRDnCSCSTZZe19Sed37QY3nYj8qsZeaB18WWHv2h8T4LD6kuJO/r6KtosIzOQW9CoeYDPRNbaG6ei15hnPQrUVBzRnnE/VLVX5cs5T3odMa6krC9Teo0c0arR1PRbOA5p6euxBbiJ0yMH8rAdmrgVRe17QcHXy/8bvFXjs+iq/aMD4esIkcjvon4/sjn5fqzwJmCJE8szqovQMHw1gY0OJ5ovG6inbOLuK/pgIwrv/ofoF27XaLiP0ytQqN1FQz4BdmxGWzq4xvDm8FM+7uAUpSIut8IJKXeDrh7Hi/QC2SJRMGdkBzYMLDmy0mcskG2Osm1U+RW9USAc/4SQrEW71k1TGyXt4GaYw+oeXKw++65bjNb5zH7SB9IPmr+hinNnw7tlznG3y8GZ5p/MGfWSRsWsleysZ8llmI06oYKUr44NNxbcadyHWw3ReUMVaEZmJOiqKdTmEtMjdZZXIKIUX9PFqOxgVOK61e8rZo1IuPj4WKmMMKoYZGZWK+IDBL3CB4nsCFMzocqYuAS4wB1iB2qnPtLQ5oFQE5WBI8clxvHuI1K7yCeWnNmj6ncoGDwasuJVk53ytukj02jiARIvOqcw+JK5bg5LWgK6o1FB4Oku8NXPMNp696uuG4oGXPnmdMXjoZ3nVcrQry8NmDmd4mLDVdFhGcwg2P0i/1+iKb8CSryXRxAbcW6fbsWmIqhw/aRaJFklyvyIyWrcY67Sm7NbCo+hqhTIFyQOqYpVA0SO5J+9BAbJRqdF0Q6wVIv0M/0IyoDrqi8xBSbmAgCY6o1B5BM3v5IWxWGcZlDa2GmddVk1WmQEOpoOwevBNEmwrbNASHERLXDcEJonfql6ztPWypHDOfl+rKqlgmwJF1E5CiSjzTkeD8NNCpWA/a4hw+6twYRa7Y7ilieqWLs7eLQ0KkxGWqN7y4gJOlV5TlYyiNfLZGei1nbEsXHmtlZaOadChsqSAUQPOmSDqx42jNBvymVsaJ1Wj2kyQQD9UKlijBaltJ5C7eSYmnymxkKh4sz5DrBBV898gWVZjGkgxAgeMGUr/BU/Zy9DHNd8uT9t+oQMXSlJceoHmnI+su9Vvx9TIme38poq9AlKtjbS6mZa4j1srnBcQD4DrO8j+FyxrPJurbCsmOxO1gmpO8HRimsuYUjhsQW20TzaoKmUUiVSWtJGei5qtTcXEuuTuunqOmyzQwQOiyDfs493DrzCG5gYei75nCBCSr+zsicp9SmtgXUoMHxNrc1YUOKF55abSdybAI9D2UmDpPowur4JwMMgctzF4zAkmD4JOrZRySWSq4NwZ3vecyXHcEcoI/cADoMuwdV2eEwoYSZO0736/hNYTBjeSSRJJtfPrK3fzQRMgWFtsrJmkiTk2LlsfuHrS4SeJoHm5g0x2FNuqG7XQOX1YotXGNLYHy9m6GHhhVoqPifd3i6PQxjnC5t257rNVpPTYkKrr03MOdumiLtZWi8af8A0uGUuYkTJAnZaNe4HoUlg8SWiSt2V/mk2nRbsnigNMsaBm4sUSoLjXVJNrREalNOrW/hPHJCWwYvn1jxWtbVYFTU55LWq6ypE5f6H/izRRarKU4CvxQsq9WVRVlQXPepwOrhZtTPNI2PkmqNrJTCAcslOcwE2T0d1haNWCQUaLE6JIvDhIQaVZ4JGiRuiiQ/8RHgsgAnYpWjirxCIKcmyWxngYeyDY26pHEUCbp1lM9vqO5SrTgINErycnxzBiMvW65Gth4XomPw0juXM4vh91k6DtFJ8NcWygqww7IWW0D3ozGI9hepkIlMotOjKN8OsPELg6RJ6aK/wOEVXw5dTw6lMII08G9HA9AmvgR+e+/2VlQpIvupF1RYIWVBwYyiwF+uUZZ3lNNZymWjLIDqrF1AECdLoPw5vHmmbdYGVGKDDykrd9OZN91u2n8ua2oki7tvHophKzF4WW3HzDXpsqj3PLeSY06Lqqh5rQBFyqXGUgCTB6oOKGjJrAq3GaZeuqC7Dc3zRI7Y8jos1A2xNrdyU96+CC7LKNEb9lF+DdCmCflGWn1Q8QJkgXFoSL8Q4G0jLvR31I1M/dZMaqdhaTiL7bphmKsd/wAJbDVSW3UpvvlYorWCUv0Z94CFl7kFtTTT8oj81VaOH+l4MqLAUQOMYfwlc/xGnyVHDqF2xC5j2ooQ5rosRHgrcvHGKtDfzyffJz1SoZAGSZpVCTmgrGHeMxN9FzHrReBik6DC2aTzADI6oXOSCsseAOqR4HTDPaZTragAEG/qyWlsXK2pAT0WoDd7LDDndGquBtotabbLd4CJPYjiKaqcVhwryuJuk61KyzQUzmq+FQqeGur6pQ0WlDCjmStDpgMJhU2zCX1T1HDJipQKokK3kraWGg2V9gBEJEUzIVxw6j0WSyGWixw4M52OicA66odJpC3Dk7RI2e311Q7nK2nrwWzmyo1yQIvSrkA8zctQdNj4KUse14OhFh2dqV4jMEhKYKlmZ2gZZ3CRyd0USVWWPPpmfQhAryJB1Uc+DPj3dqBUrzcZIgZUY0w6XC0nsShfLpAgHOPwrPFOJda+4SNWnCFDKQnVz3Cj6pbpn5KVKJjt70NlIxutTsfuhzDYoFpbqjUHTJOSVo02gbFEyFk0L8k514GaRkd6hxLZzW1IWQ34UFXVeTy/6nJypBxWG6iU+CO/1URqBy3P0dmGKp9psNzUZ/xIP2KvCtMTQD2OadQQqTymVjh2eWVdvBRlUZeii4inyuIIykHuJWhYBc5LkPVg8B2ugdN0KqQtiQcskMtJSsosGKGcWTmGq3iErSYNf7VnRojNZIDl7LGg2wRau6BTfkFnn0REszoh1WrZr9AsEyiYXewLejREypXcEv8AHgQhopFNl/h6IOeiZOHBGXhp6jzVPgeIgq4w2PBBBjxzVIyTwK4MWqUIdGhT+DZBuVrXrNsTufBL18SHDQR9kdBq0XYfIS+KxAaJKo/9aExKM3HMeIdceil7oK42nkthUkLPOk3YuIgTO31W/vhrmgIzGKNt90rJ5TGdyNMieXut5olWtoPFAdXER0hABh1Sb75euxAqzNvwhVK8Zobqx9es0tDNimLxLmkcveh1a58c1McSZ7PykqNUgwb7oMKdoapAk9M0Oo1wyyRnUpggweijaZ1R8GTyBYCbnNNC6H7sGQNUxhqJJAGZgQmSzYs5YAcRx3uGNc5p5Dm6Jhb4LilOoJY4FdxW4Qx9IU3AERC8V9svZurgKvvKJIYTpkO3oumEFNfp5fOpKXY7/nUXm9D25cGgOZJGcFRL8U/RKz3dbBYa1Zq1GtFyqsokcL7XYHkqkgQHjm79VRhvZC7H2iqe9bl+24XHxcg5Fckt4O3hboK19oGS2NJa4ZpGSs6VMEJS7daKtrPmFlZsqbIWJpQlH1wMslhbtj3vwD69arIxA/HeqOvjBv69fVBfxEDMhYZI6H4i+f8AfoJTFcVDfBcrjvaAC3MPFVR4u0n9w8UerLJR8nXVOJF5Qw4rmqXFGDN7e8wrHC8XYbBzSc8xcdR906SKKvBa85bkT2JzCYlwMgqt+Ma4SIjxTNEzabG46Hot8aehlJl4eIvc2HaID8U4ich/CFRAMB1iEZ+Hi4vt+E645UBySAFiA4uabIr8U0G1ikcVxZjXfuHefGyVwh5GXYsqPG3NzT9D2gaczBXF4jjVI/5G+jT+FX1se8/+Ok93U2H5U2ktMD409o9LHEwdQUo/HiV5pGMdcS0bAflHo4DFuBBqPj/kRHggS+P8O6r8RGi0djZGa4gcBxDTzc7iRnJJ8imsO+swhrgSLf1KFoRwdHatqSMlpTbdLYKoXAZyrGgOmfkfstdk6phqVliprfNGNKyXqM6ImVGA2FfezOE5n82jfqqVlIkgLueDYQU6YGuZ7U69E5sehVvH+EsxFJ1NwmRZWawVWLp2ibVqmfOXEfY97Kr27FRe/V+FU3OLi25UXT8kTjf879itbHRZqr6ryc0VwQnBccpNl1FIXqiy5jimH5XbArqKgVbj6IcIU2Ui6ZSYR0K5wwGipKjOVN4HEi8lYvtFjiqUhclxYvYTAsuubVkJDFYUHSUrNHZ5xiK1eoeVjT4JGrwPEky4vM9T9Nl65heHNaBAj8o9XCtaDYJk2PhujyLCey/MfnzPS8LoMB7H0LczZ++S7Wrw9piI5j9BmlK1A0zf13KheEIlRjvZIEnkAbP7oAvoJEXSA9g9Ta0i2ugHqy7TC43fMRY9LR5BWFPFTE5X06AH6Irii3dlKklo81Z7H1mXpuI5sgNdJLckM0sXStYwdW/heq+8yIaIvfyjzWKpi7YjWdYvJkbW70XwemD5H/qeYfGYpxiACOhzV1hqeMqAADlmxIb4Z9q6mqRIdADhF4FyHSSR2FWWD4mQBaevS1+76ILhd/Yo5vriJytH2DrPcS+SSLy7yg5dieZ7CU2uAOUwYGWxjrbxXSf6u7lAGtjbTRAqY0m5NxvvvA1hMuGHnJPvzv0ihr8Ao0yRy5ErV3DWBsgAfdWdeqCVijhXPzylN1itIfKX+TKVmABMC6sKHC4ExPX1mrmhgmsvnaDOi3Y2egUZyROfL6K6nw4EzAS9fhTTNgruQAl359FJnPbbKf4MNWoEFWddtkhUKAtkNWy0Jlah8pjCUC90BMhW6LTgGC5n8xFguqalMDhwxgATYKrFEjYLK1BWycxFFAosA5shDcsKKYoGok6zVlRIwFPxDD6jvVTzFpUUQLQZY4TE7m6saTpKiizHGqZiELFGQsKIBTyYZieWAi++a43Ek2UUWUmnRaKwDPDRmDB/iFPhXAHxUUXRDOSi5JBm1HBuhcW+dwOxRvMR8wvaT4jLuKiio2PdGhoyb9i2IN4yt4ZKKINYD2ZhodcWj8f0iPokXJHh5qKJ2jdnYbDBhJFyUz74CwCiihyN3RPlwyCrqckT3tlFFE52DaZlaOZusKJVkxpWG6q8QoomEYOky/aus4JgQwcxzKiiMdk5Mt1mVFFYBkFbAqKIoDNpWFFEwD//2Q=="/>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8614" name="AutoShape 6" descr="data:image/jpeg;base64,/9j/4AAQSkZJRgABAQAAAQABAAD/2wCEAAkGBxQTEhUUExQWFhQXGBcXGRgXGBoYHxgYGBcYFxcXHBcYHCggGBolHBcYIjEhJSkrLi4uFx8zODMsNygtLiwBCgoKDg0OGxAQGy8kHyQ0LCw0LDQsLCwsLCwsLCwsLCwsLCwsLCwsLCwsLCwsLCwsLCwsLCwsLCwsLCwsLCwsLP/AABEIALcBEwMBIgACEQEDEQH/xAAcAAACAgMBAQAAAAAAAAAAAAADBAAFAQIGBwj/xAA4EAABAwIEAwUHBAEEAwAAAAABAAIRAyEEMUFRBRJhcYGRofAGExQiscHRBzLh8VIVYnKSM0Jz/8QAGQEAAwEBAQAAAAAAAAAAAAAAAQIDAAQF/8QAJBEAAgICAgIDAQADAAAAAAAAAAECESExAxJBURMyYQQiUnH/2gAMAwEAAhEDEQA/APD2ZjtXb4Wl8oXFUR8w7R9V6LgaFh2KfIFCb8LqtqLeW2+3dZXBwkpevh1OxlsAHAajs9a/yjU8QRrbKBPj0QPcE6etUQ4V3dP1WsrGKHaXEjZv/rM31cdTvf1ZQcVeAIdJ3neZ/pBoYXOTNotoo3BAmBc7IPJVUvAy3FVIa0Em0+VugCZwbHudMgxmcx2f7j5KYPh2QIkbAW8Fct4fFz4aIdPJnPwBDTpc7mLfwrrhWC5QXm7jvoETDYUBwDgN46J2p+8gZCI8FSqJdX5GMK68xl2a/VXOHeC6+X8JTD0gGg5uO2VkxSZDidAmryOtFly+uiyagCVp/NY5D0UzTiCAD2op2I0QvB0F9wq+sTJaP2jLxEp5gi+R6oL6c3tY5JZZGjSEWkjqPz9kamY8FswbdZG49FaSOz7JBmbFwtb1sq/iGBESJI21HfCbcdNkQOt3XCaMhZRs5jEYcjMOAP8AkPqW5hVuK4c3snY3P/bMea69+DDhLCeoBIjuHVIvwoAIynsjwcqYE0cPX4dGR5hfSY8pHclHYAxn1yMeIXd1OGg5HxP0S9fg4OkHpqpvjT0VXK0cQKZGYPYfV1q1569/2XY/6REnPuRafDIysfqp/ExvmRyuEwj3kaA7Lq+HYAMAgQnMLgQ02A7lYU6W6ZRSIym2YpUpCzVpWTlOlbos1qcI0TOX41QmlUG7XDyXzQ4QYX1TjqVivmLjFHkr1WxEPeI7HEK3H9RJbElFFEwofAMmowf7h9V6vwzDWC8z9nKPNiaY6z4Ar2jhuGgCylyDIEMJZVmJwxPcur+Hsh/6fdToeJxhoOB1UGHfsV2g4XujUuHAaIdSynRyeG4Q92eSvMJwcDRWzKEaWTbMOUyA5Mrm0QEDD4xpqjLlBGevqEbi2KDWO5RaQCZ7chtY3XKvxUPOcFTlOmqOji4rVs6+vxNr6hIgDIbxM30m6fPzFxtfTbS3YFx/DqL3uDTbddhhhfpp67kYOTtyE5VGNKI7g5AzMJ6iBMnvSdPLLJHpuFuuafQFksKFGTzDIQmy7KLJfB1xk62yMyoqqqJSuzLnb3hJYhsuBbYdfJbvqDnkH+UOs8EQNEkmqGiqFucip0yWG1YkZTb15LD3crwTktakNJdoeYevWqmOwlJm9kRzWwCHXyI8pSTq8gEC97/btUeOYi/zZQh2rFGQzQlrtpzTnIHGDFtEhTokzO8d+qLhddxEHxkKiYJJMP8ABiBELLsF6y+neiuqcpg9qI2on7EmmJHBX9aLPwtsk5zTl6+6hWsFCnuei290mD3LWP7QDQMAjsWKostuZBqvQNRX4lq+df1Gwfu8dWA1If8A9gvo3ELxT9ZcHGIpVP8ANhb/ANTP3VOPyiXIjzVRRRMIdD7B0ObFt6NcfsvbMDRXlH6XYea1R2zQPE/wvYMJYBSnseKHKNFHbh79EOlUTTXwOqRllEyzCyiU8GFhlcjRGY86o0g9Wa/Ct1CHimBrHRnym+xIhGFUXStd0hZmUTh6dJ1RpaMhmj0uFNz1GUronCHGQIiO5V1WJPLE6X6i9lKMUtbOifI3+BMGyAIyjfy8k/hZg7JfA0eWxNo/vuJTlMwFWvZzJZGWdU1gnjmAORVcK1s1vRxF0qfk6ErRfVaX+OYv29EWnVaRs4KrpY3x6Jc8WDSRF9VXulkl8beC3xLP/YQD6sqeniSHEuEAotPH88ybFD960uaSflaknUsoeKpUwtSflJ1GSXxDhAi+/eh4jFtBHITA30KXqVXQYIgxPnCR14CRtQ8wJMNysNGkddk4asXGYPmOneqcVZdGoOms2t4J8OAAk3m/bl3rPIrQzRxsm2hJ7/6VhgPmtvf1CpsKzlsQZLrEZQZMdDH0VsMYGtgNuRYjbJLHDyZ50M1ZkToLH6ymGt+WIFvJCoUQCCTpl3XQn1xzE3j1K6E/LE3hB6brHcWWzW5HJBp35gBAI13WadXPmzy70TNBPdiZFoWvvNJ18Cih85aBV9cESRqZWNFXs2c/lJ3KFVqa6hAp4iXfMD3rZxQHcaMOMrzT9ZsLOHpv/wAalzGQc0j6wvSJ1XIfqZR5sDVy+WHX0g5o8ezm5Vhnz8QoiOZdYTkbPQv0mpfLWd/uaPL+V6R7yBK4H9J2RQqnep9GjTRd2WzZRnsrx7HKdY2KZo1JN+9J0YyTDOUWzQo6Y5LAOyPkizGyVFXULYiUaGSDOf6CHTc0mJsgzFif4QAyDHmkcm9DUg2LB0vpKqcRSh4cTaPEjJW/vvl5SM8oVHja3Kb3giUr2Jkb94Ggwmm1JAK5t2Lm0+pTFLHQFlMPRlxUqwbKGoq9mIlGbWHaisjaG/ibZJeo+c9VC8dy0eRIEwPFZoykbipyhEZWnNYe1sSCSOuqEXAbQh0o3azQ1TzdEWriSBO6DVxAjIJWvjQZCXCBbfgZZWE82sjyTDKs/Lrn3qmGJgTbZO4SqYJ1NuwetUbsNUWbKxbyPInlIGozyAjWfurTDRm4mJsM4E5XVNMt5QRkI/5b+MJjB4pwYP8ALwmBe2m6zwCsl/ijN7CO4+SKyiGcvMfmkEza330VXRDnCSCSTZZe19Sed37QY3nYj8qsZeaB18WWHv2h8T4LD6kuJO/r6KtosIzOQW9CoeYDPRNbaG6ei15hnPQrUVBzRnnE/VLVX5cs5T3odMa6krC9Teo0c0arR1PRbOA5p6euxBbiJ0yMH8rAdmrgVRe17QcHXy/8bvFXjs+iq/aMD4esIkcjvon4/sjn5fqzwJmCJE8szqovQMHw1gY0OJ5ovG6inbOLuK/pgIwrv/ofoF27XaLiP0ytQqN1FQz4BdmxGWzq4xvDm8FM+7uAUpSIut8IJKXeDrh7Hi/QC2SJRMGdkBzYMLDmy0mcskG2Osm1U+RW9USAc/4SQrEW71k1TGyXt4GaYw+oeXKw++65bjNb5zH7SB9IPmr+hinNnw7tlznG3y8GZ5p/MGfWSRsWsleysZ8llmI06oYKUr44NNxbcadyHWw3ReUMVaEZmJOiqKdTmEtMjdZZXIKIUX9PFqOxgVOK61e8rZo1IuPj4WKmMMKoYZGZWK+IDBL3CB4nsCFMzocqYuAS4wB1iB2qnPtLQ5oFQE5WBI8clxvHuI1K7yCeWnNmj6ncoGDwasuJVk53ytukj02jiARIvOqcw+JK5bg5LWgK6o1FB4Oku8NXPMNp696uuG4oGXPnmdMXjoZ3nVcrQry8NmDmd4mLDVdFhGcwg2P0i/1+iKb8CSryXRxAbcW6fbsWmIqhw/aRaJFklyvyIyWrcY67Sm7NbCo+hqhTIFyQOqYpVA0SO5J+9BAbJRqdF0Q6wVIv0M/0IyoDrqi8xBSbmAgCY6o1B5BM3v5IWxWGcZlDa2GmddVk1WmQEOpoOwevBNEmwrbNASHERLXDcEJonfql6ztPWypHDOfl+rKqlgmwJF1E5CiSjzTkeD8NNCpWA/a4hw+6twYRa7Y7ilieqWLs7eLQ0KkxGWqN7y4gJOlV5TlYyiNfLZGei1nbEsXHmtlZaOadChsqSAUQPOmSDqx42jNBvymVsaJ1Wj2kyQQD9UKlijBaltJ5C7eSYmnymxkKh4sz5DrBBV898gWVZjGkgxAgeMGUr/BU/Zy9DHNd8uT9t+oQMXSlJceoHmnI+su9Vvx9TIme38poq9AlKtjbS6mZa4j1srnBcQD4DrO8j+FyxrPJurbCsmOxO1gmpO8HRimsuYUjhsQW20TzaoKmUUiVSWtJGei5qtTcXEuuTuunqOmyzQwQOiyDfs493DrzCG5gYei75nCBCSr+zsicp9SmtgXUoMHxNrc1YUOKF55abSdybAI9D2UmDpPowur4JwMMgctzF4zAkmD4JOrZRySWSq4NwZ3vecyXHcEcoI/cADoMuwdV2eEwoYSZO0736/hNYTBjeSSRJJtfPrK3fzQRMgWFtsrJmkiTk2LlsfuHrS4SeJoHm5g0x2FNuqG7XQOX1YotXGNLYHy9m6GHhhVoqPifd3i6PQxjnC5t257rNVpPTYkKrr03MOdumiLtZWi8af8A0uGUuYkTJAnZaNe4HoUlg8SWiSt2V/mk2nRbsnigNMsaBm4sUSoLjXVJNrREalNOrW/hPHJCWwYvn1jxWtbVYFTU55LWq6ypE5f6H/izRRarKU4CvxQsq9WVRVlQXPepwOrhZtTPNI2PkmqNrJTCAcslOcwE2T0d1haNWCQUaLE6JIvDhIQaVZ4JGiRuiiQ/8RHgsgAnYpWjirxCIKcmyWxngYeyDY26pHEUCbp1lM9vqO5SrTgINErycnxzBiMvW65Gth4XomPw0juXM4vh91k6DtFJ8NcWygqww7IWW0D3ozGI9hepkIlMotOjKN8OsPELg6RJ6aK/wOEVXw5dTw6lMII08G9HA9AmvgR+e+/2VlQpIvupF1RYIWVBwYyiwF+uUZZ3lNNZymWjLIDqrF1AECdLoPw5vHmmbdYGVGKDDykrd9OZN91u2n8ua2oki7tvHophKzF4WW3HzDXpsqj3PLeSY06Lqqh5rQBFyqXGUgCTB6oOKGjJrAq3GaZeuqC7Dc3zRI7Y8jos1A2xNrdyU96+CC7LKNEb9lF+DdCmCflGWn1Q8QJkgXFoSL8Q4G0jLvR31I1M/dZMaqdhaTiL7bphmKsd/wAJbDVSW3UpvvlYorWCUv0Z94CFl7kFtTTT8oj81VaOH+l4MqLAUQOMYfwlc/xGnyVHDqF2xC5j2ooQ5rosRHgrcvHGKtDfzyffJz1SoZAGSZpVCTmgrGHeMxN9FzHrReBik6DC2aTzADI6oXOSCsseAOqR4HTDPaZTragAEG/qyWlsXK2pAT0WoDd7LDDndGquBtotabbLd4CJPYjiKaqcVhwryuJuk61KyzQUzmq+FQqeGur6pQ0WlDCjmStDpgMJhU2zCX1T1HDJipQKokK3kraWGg2V9gBEJEUzIVxw6j0WSyGWixw4M52OicA66odJpC3Dk7RI2e311Q7nK2nrwWzmyo1yQIvSrkA8zctQdNj4KUse14OhFh2dqV4jMEhKYKlmZ2gZZ3CRyd0USVWWPPpmfQhAryJB1Uc+DPj3dqBUrzcZIgZUY0w6XC0nsShfLpAgHOPwrPFOJda+4SNWnCFDKQnVz3Cj6pbpn5KVKJjt70NlIxutTsfuhzDYoFpbqjUHTJOSVo02gbFEyFk0L8k514GaRkd6hxLZzW1IWQ34UFXVeTy/6nJypBxWG6iU+CO/1URqBy3P0dmGKp9psNzUZ/xIP2KvCtMTQD2OadQQqTymVjh2eWVdvBRlUZeii4inyuIIykHuJWhYBc5LkPVg8B2ugdN0KqQtiQcskMtJSsosGKGcWTmGq3iErSYNf7VnRojNZIDl7LGg2wRau6BTfkFnn0REszoh1WrZr9AsEyiYXewLejREypXcEv8AHgQhopFNl/h6IOeiZOHBGXhp6jzVPgeIgq4w2PBBBjxzVIyTwK4MWqUIdGhT+DZBuVrXrNsTufBL18SHDQR9kdBq0XYfIS+KxAaJKo/9aExKM3HMeIdceil7oK42nkthUkLPOk3YuIgTO31W/vhrmgIzGKNt90rJ5TGdyNMieXut5olWtoPFAdXER0hABh1Sb75euxAqzNvwhVK8Zobqx9es0tDNimLxLmkcveh1a58c1McSZ7PykqNUgwb7oMKdoapAk9M0Oo1wyyRnUpggweijaZ1R8GTyBYCbnNNC6H7sGQNUxhqJJAGZgQmSzYs5YAcRx3uGNc5p5Dm6Jhb4LilOoJY4FdxW4Qx9IU3AERC8V9svZurgKvvKJIYTpkO3oumEFNfp5fOpKXY7/nUXm9D25cGgOZJGcFRL8U/RKz3dbBYa1Zq1GtFyqsokcL7XYHkqkgQHjm79VRhvZC7H2iqe9bl+24XHxcg5Fckt4O3hboK19oGS2NJa4ZpGSs6VMEJS7daKtrPmFlZsqbIWJpQlH1wMslhbtj3vwD69arIxA/HeqOvjBv69fVBfxEDMhYZI6H4i+f8AfoJTFcVDfBcrjvaAC3MPFVR4u0n9w8UerLJR8nXVOJF5Qw4rmqXFGDN7e8wrHC8XYbBzSc8xcdR906SKKvBa85bkT2JzCYlwMgqt+Ma4SIjxTNEzabG46Hot8aehlJl4eIvc2HaID8U4ich/CFRAMB1iEZ+Hi4vt+E645UBySAFiA4uabIr8U0G1ikcVxZjXfuHefGyVwh5GXYsqPG3NzT9D2gaczBXF4jjVI/5G+jT+FX1se8/+Ok93U2H5U2ktMD409o9LHEwdQUo/HiV5pGMdcS0bAflHo4DFuBBqPj/kRHggS+P8O6r8RGi0djZGa4gcBxDTzc7iRnJJ8imsO+swhrgSLf1KFoRwdHatqSMlpTbdLYKoXAZyrGgOmfkfstdk6phqVliprfNGNKyXqM6ImVGA2FfezOE5n82jfqqVlIkgLueDYQU6YGuZ7U69E5sehVvH+EsxFJ1NwmRZWawVWLp2ibVqmfOXEfY97Kr27FRe/V+FU3OLi25UXT8kTjf879itbHRZqr6ryc0VwQnBccpNl1FIXqiy5jimH5XbArqKgVbj6IcIU2Ui6ZSYR0K5wwGipKjOVN4HEi8lYvtFjiqUhclxYvYTAsuubVkJDFYUHSUrNHZ5xiK1eoeVjT4JGrwPEky4vM9T9Nl65heHNaBAj8o9XCtaDYJk2PhujyLCey/MfnzPS8LoMB7H0LczZ++S7Wrw9piI5j9BmlK1A0zf13KheEIlRjvZIEnkAbP7oAvoJEXSA9g9Ta0i2ugHqy7TC43fMRY9LR5BWFPFTE5X06AH6Irii3dlKklo81Z7H1mXpuI5sgNdJLckM0sXStYwdW/heq+8yIaIvfyjzWKpi7YjWdYvJkbW70XwemD5H/qeYfGYpxiACOhzV1hqeMqAADlmxIb4Z9q6mqRIdADhF4FyHSSR2FWWD4mQBaevS1+76ILhd/Yo5vriJytH2DrPcS+SSLy7yg5dieZ7CU2uAOUwYGWxjrbxXSf6u7lAGtjbTRAqY0m5NxvvvA1hMuGHnJPvzv0ihr8Ao0yRy5ErV3DWBsgAfdWdeqCVijhXPzylN1itIfKX+TKVmABMC6sKHC4ExPX1mrmhgmsvnaDOi3Y2egUZyROfL6K6nw4EzAS9fhTTNgruQAl359FJnPbbKf4MNWoEFWddtkhUKAtkNWy0Jlah8pjCUC90BMhW6LTgGC5n8xFguqalMDhwxgATYKrFEjYLK1BWycxFFAosA5shDcsKKYoGok6zVlRIwFPxDD6jvVTzFpUUQLQZY4TE7m6saTpKiizHGqZiELFGQsKIBTyYZieWAi++a43Ek2UUWUmnRaKwDPDRmDB/iFPhXAHxUUXRDOSi5JBm1HBuhcW+dwOxRvMR8wvaT4jLuKiio2PdGhoyb9i2IN4yt4ZKKINYD2ZhodcWj8f0iPokXJHh5qKJ2jdnYbDBhJFyUz74CwCiihyN3RPlwyCrqckT3tlFFE52DaZlaOZusKJVkxpWG6q8QoomEYOky/aus4JgQwcxzKiiMdk5Mt1mVFFYBkFbAqKIoDNpWFFEwD//2Q=="/>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8616" name="AutoShape 8" descr="data:image/jpeg;base64,/9j/4AAQSkZJRgABAQAAAQABAAD/2wCEAAkGBxQTEhUUExQWFhQXGBcXGRgXGBoYHxgYGBcYFxcXHBcYHCggGBolHBcYIjEhJSkrLi4uFx8zODMsNygtLiwBCgoKDg0OGxAQGy8kHyQ0LCw0LDQsLCwsLCwsLCwsLCwsLCwsLCwsLCwsLCwsLCwsLCwsLCwsLCwsLCwsLCwsLP/AABEIALcBEwMBIgACEQEDEQH/xAAcAAACAgMBAQAAAAAAAAAAAAADBAAFAQIGBwj/xAA4EAABAwIEAwUHBAEEAwAAAAABAAIRAyEEMUFRBRJhcYGRofAGExQiscHRBzLh8VIVYnKSM0Jz/8QAGQEAAwEBAQAAAAAAAAAAAAAAAQIDAAQF/8QAJBEAAgICAgIDAQADAAAAAAAAAAECESExAxJBURMyYQQiUnH/2gAMAwEAAhEDEQA/APD2ZjtXb4Wl8oXFUR8w7R9V6LgaFh2KfIFCb8LqtqLeW2+3dZXBwkpevh1OxlsAHAajs9a/yjU8QRrbKBPj0QPcE6etUQ4V3dP1WsrGKHaXEjZv/rM31cdTvf1ZQcVeAIdJ3neZ/pBoYXOTNotoo3BAmBc7IPJVUvAy3FVIa0Em0+VugCZwbHudMgxmcx2f7j5KYPh2QIkbAW8Fct4fFz4aIdPJnPwBDTpc7mLfwrrhWC5QXm7jvoETDYUBwDgN46J2p+8gZCI8FSqJdX5GMK68xl2a/VXOHeC6+X8JTD0gGg5uO2VkxSZDidAmryOtFly+uiyagCVp/NY5D0UzTiCAD2op2I0QvB0F9wq+sTJaP2jLxEp5gi+R6oL6c3tY5JZZGjSEWkjqPz9kamY8FswbdZG49FaSOz7JBmbFwtb1sq/iGBESJI21HfCbcdNkQOt3XCaMhZRs5jEYcjMOAP8AkPqW5hVuK4c3snY3P/bMea69+DDhLCeoBIjuHVIvwoAIynsjwcqYE0cPX4dGR5hfSY8pHclHYAxn1yMeIXd1OGg5HxP0S9fg4OkHpqpvjT0VXK0cQKZGYPYfV1q1569/2XY/6REnPuRafDIysfqp/ExvmRyuEwj3kaA7Lq+HYAMAgQnMLgQ02A7lYU6W6ZRSIym2YpUpCzVpWTlOlbos1qcI0TOX41QmlUG7XDyXzQ4QYX1TjqVivmLjFHkr1WxEPeI7HEK3H9RJbElFFEwofAMmowf7h9V6vwzDWC8z9nKPNiaY6z4Ar2jhuGgCylyDIEMJZVmJwxPcur+Hsh/6fdToeJxhoOB1UGHfsV2g4XujUuHAaIdSynRyeG4Q92eSvMJwcDRWzKEaWTbMOUyA5Mrm0QEDD4xpqjLlBGevqEbi2KDWO5RaQCZ7chtY3XKvxUPOcFTlOmqOji4rVs6+vxNr6hIgDIbxM30m6fPzFxtfTbS3YFx/DqL3uDTbddhhhfpp67kYOTtyE5VGNKI7g5AzMJ6iBMnvSdPLLJHpuFuuafQFksKFGTzDIQmy7KLJfB1xk62yMyoqqqJSuzLnb3hJYhsuBbYdfJbvqDnkH+UOs8EQNEkmqGiqFucip0yWG1YkZTb15LD3crwTktakNJdoeYevWqmOwlJm9kRzWwCHXyI8pSTq8gEC97/btUeOYi/zZQh2rFGQzQlrtpzTnIHGDFtEhTokzO8d+qLhddxEHxkKiYJJMP8ABiBELLsF6y+neiuqcpg9qI2on7EmmJHBX9aLPwtsk5zTl6+6hWsFCnuei290mD3LWP7QDQMAjsWKostuZBqvQNRX4lq+df1Gwfu8dWA1If8A9gvo3ELxT9ZcHGIpVP8ANhb/ANTP3VOPyiXIjzVRRRMIdD7B0ObFt6NcfsvbMDRXlH6XYea1R2zQPE/wvYMJYBSnseKHKNFHbh79EOlUTTXwOqRllEyzCyiU8GFhlcjRGY86o0g9Wa/Ct1CHimBrHRnym+xIhGFUXStd0hZmUTh6dJ1RpaMhmj0uFNz1GUronCHGQIiO5V1WJPLE6X6i9lKMUtbOifI3+BMGyAIyjfy8k/hZg7JfA0eWxNo/vuJTlMwFWvZzJZGWdU1gnjmAORVcK1s1vRxF0qfk6ErRfVaX+OYv29EWnVaRs4KrpY3x6Jc8WDSRF9VXulkl8beC3xLP/YQD6sqeniSHEuEAotPH88ybFD960uaSflaknUsoeKpUwtSflJ1GSXxDhAi+/eh4jFtBHITA30KXqVXQYIgxPnCR14CRtQ8wJMNysNGkddk4asXGYPmOneqcVZdGoOms2t4J8OAAk3m/bl3rPIrQzRxsm2hJ7/6VhgPmtvf1CpsKzlsQZLrEZQZMdDH0VsMYGtgNuRYjbJLHDyZ50M1ZkToLH6ymGt+WIFvJCoUQCCTpl3XQn1xzE3j1K6E/LE3hB6brHcWWzW5HJBp35gBAI13WadXPmzy70TNBPdiZFoWvvNJ18Cih85aBV9cESRqZWNFXs2c/lJ3KFVqa6hAp4iXfMD3rZxQHcaMOMrzT9ZsLOHpv/wAalzGQc0j6wvSJ1XIfqZR5sDVy+WHX0g5o8ezm5Vhnz8QoiOZdYTkbPQv0mpfLWd/uaPL+V6R7yBK4H9J2RQqnep9GjTRd2WzZRnsrx7HKdY2KZo1JN+9J0YyTDOUWzQo6Y5LAOyPkizGyVFXULYiUaGSDOf6CHTc0mJsgzFif4QAyDHmkcm9DUg2LB0vpKqcRSh4cTaPEjJW/vvl5SM8oVHja3Kb3giUr2Jkb94Ggwmm1JAK5t2Lm0+pTFLHQFlMPRlxUqwbKGoq9mIlGbWHaisjaG/ibZJeo+c9VC8dy0eRIEwPFZoykbipyhEZWnNYe1sSCSOuqEXAbQh0o3azQ1TzdEWriSBO6DVxAjIJWvjQZCXCBbfgZZWE82sjyTDKs/Lrn3qmGJgTbZO4SqYJ1NuwetUbsNUWbKxbyPInlIGozyAjWfurTDRm4mJsM4E5XVNMt5QRkI/5b+MJjB4pwYP8ALwmBe2m6zwCsl/ijN7CO4+SKyiGcvMfmkEza330VXRDnCSCSTZZe19Sed37QY3nYj8qsZeaB18WWHv2h8T4LD6kuJO/r6KtosIzOQW9CoeYDPRNbaG6ei15hnPQrUVBzRnnE/VLVX5cs5T3odMa6krC9Teo0c0arR1PRbOA5p6euxBbiJ0yMH8rAdmrgVRe17QcHXy/8bvFXjs+iq/aMD4esIkcjvon4/sjn5fqzwJmCJE8szqovQMHw1gY0OJ5ovG6inbOLuK/pgIwrv/ofoF27XaLiP0ytQqN1FQz4BdmxGWzq4xvDm8FM+7uAUpSIut8IJKXeDrh7Hi/QC2SJRMGdkBzYMLDmy0mcskG2Osm1U+RW9USAc/4SQrEW71k1TGyXt4GaYw+oeXKw++65bjNb5zH7SB9IPmr+hinNnw7tlznG3y8GZ5p/MGfWSRsWsleysZ8llmI06oYKUr44NNxbcadyHWw3ReUMVaEZmJOiqKdTmEtMjdZZXIKIUX9PFqOxgVOK61e8rZo1IuPj4WKmMMKoYZGZWK+IDBL3CB4nsCFMzocqYuAS4wB1iB2qnPtLQ5oFQE5WBI8clxvHuI1K7yCeWnNmj6ncoGDwasuJVk53ytukj02jiARIvOqcw+JK5bg5LWgK6o1FB4Oku8NXPMNp696uuG4oGXPnmdMXjoZ3nVcrQry8NmDmd4mLDVdFhGcwg2P0i/1+iKb8CSryXRxAbcW6fbsWmIqhw/aRaJFklyvyIyWrcY67Sm7NbCo+hqhTIFyQOqYpVA0SO5J+9BAbJRqdF0Q6wVIv0M/0IyoDrqi8xBSbmAgCY6o1B5BM3v5IWxWGcZlDa2GmddVk1WmQEOpoOwevBNEmwrbNASHERLXDcEJonfql6ztPWypHDOfl+rKqlgmwJF1E5CiSjzTkeD8NNCpWA/a4hw+6twYRa7Y7ilieqWLs7eLQ0KkxGWqN7y4gJOlV5TlYyiNfLZGei1nbEsXHmtlZaOadChsqSAUQPOmSDqx42jNBvymVsaJ1Wj2kyQQD9UKlijBaltJ5C7eSYmnymxkKh4sz5DrBBV898gWVZjGkgxAgeMGUr/BU/Zy9DHNd8uT9t+oQMXSlJceoHmnI+su9Vvx9TIme38poq9AlKtjbS6mZa4j1srnBcQD4DrO8j+FyxrPJurbCsmOxO1gmpO8HRimsuYUjhsQW20TzaoKmUUiVSWtJGei5qtTcXEuuTuunqOmyzQwQOiyDfs493DrzCG5gYei75nCBCSr+zsicp9SmtgXUoMHxNrc1YUOKF55abSdybAI9D2UmDpPowur4JwMMgctzF4zAkmD4JOrZRySWSq4NwZ3vecyXHcEcoI/cADoMuwdV2eEwoYSZO0736/hNYTBjeSSRJJtfPrK3fzQRMgWFtsrJmkiTk2LlsfuHrS4SeJoHm5g0x2FNuqG7XQOX1YotXGNLYHy9m6GHhhVoqPifd3i6PQxjnC5t257rNVpPTYkKrr03MOdumiLtZWi8af8A0uGUuYkTJAnZaNe4HoUlg8SWiSt2V/mk2nRbsnigNMsaBm4sUSoLjXVJNrREalNOrW/hPHJCWwYvn1jxWtbVYFTU55LWq6ypE5f6H/izRRarKU4CvxQsq9WVRVlQXPepwOrhZtTPNI2PkmqNrJTCAcslOcwE2T0d1haNWCQUaLE6JIvDhIQaVZ4JGiRuiiQ/8RHgsgAnYpWjirxCIKcmyWxngYeyDY26pHEUCbp1lM9vqO5SrTgINErycnxzBiMvW65Gth4XomPw0juXM4vh91k6DtFJ8NcWygqww7IWW0D3ozGI9hepkIlMotOjKN8OsPELg6RJ6aK/wOEVXw5dTw6lMII08G9HA9AmvgR+e+/2VlQpIvupF1RYIWVBwYyiwF+uUZZ3lNNZymWjLIDqrF1AECdLoPw5vHmmbdYGVGKDDykrd9OZN91u2n8ua2oki7tvHophKzF4WW3HzDXpsqj3PLeSY06Lqqh5rQBFyqXGUgCTB6oOKGjJrAq3GaZeuqC7Dc3zRI7Y8jos1A2xNrdyU96+CC7LKNEb9lF+DdCmCflGWn1Q8QJkgXFoSL8Q4G0jLvR31I1M/dZMaqdhaTiL7bphmKsd/wAJbDVSW3UpvvlYorWCUv0Z94CFl7kFtTTT8oj81VaOH+l4MqLAUQOMYfwlc/xGnyVHDqF2xC5j2ooQ5rosRHgrcvHGKtDfzyffJz1SoZAGSZpVCTmgrGHeMxN9FzHrReBik6DC2aTzADI6oXOSCsseAOqR4HTDPaZTragAEG/qyWlsXK2pAT0WoDd7LDDndGquBtotabbLd4CJPYjiKaqcVhwryuJuk61KyzQUzmq+FQqeGur6pQ0WlDCjmStDpgMJhU2zCX1T1HDJipQKokK3kraWGg2V9gBEJEUzIVxw6j0WSyGWixw4M52OicA66odJpC3Dk7RI2e311Q7nK2nrwWzmyo1yQIvSrkA8zctQdNj4KUse14OhFh2dqV4jMEhKYKlmZ2gZZ3CRyd0USVWWPPpmfQhAryJB1Uc+DPj3dqBUrzcZIgZUY0w6XC0nsShfLpAgHOPwrPFOJda+4SNWnCFDKQnVz3Cj6pbpn5KVKJjt70NlIxutTsfuhzDYoFpbqjUHTJOSVo02gbFEyFk0L8k514GaRkd6hxLZzW1IWQ34UFXVeTy/6nJypBxWG6iU+CO/1URqBy3P0dmGKp9psNzUZ/xIP2KvCtMTQD2OadQQqTymVjh2eWVdvBRlUZeii4inyuIIykHuJWhYBc5LkPVg8B2ugdN0KqQtiQcskMtJSsosGKGcWTmGq3iErSYNf7VnRojNZIDl7LGg2wRau6BTfkFnn0REszoh1WrZr9AsEyiYXewLejREypXcEv8AHgQhopFNl/h6IOeiZOHBGXhp6jzVPgeIgq4w2PBBBjxzVIyTwK4MWqUIdGhT+DZBuVrXrNsTufBL18SHDQR9kdBq0XYfIS+KxAaJKo/9aExKM3HMeIdceil7oK42nkthUkLPOk3YuIgTO31W/vhrmgIzGKNt90rJ5TGdyNMieXut5olWtoPFAdXER0hABh1Sb75euxAqzNvwhVK8Zobqx9es0tDNimLxLmkcveh1a58c1McSZ7PykqNUgwb7oMKdoapAk9M0Oo1wyyRnUpggweijaZ1R8GTyBYCbnNNC6H7sGQNUxhqJJAGZgQmSzYs5YAcRx3uGNc5p5Dm6Jhb4LilOoJY4FdxW4Qx9IU3AERC8V9svZurgKvvKJIYTpkO3oumEFNfp5fOpKXY7/nUXm9D25cGgOZJGcFRL8U/RKz3dbBYa1Zq1GtFyqsokcL7XYHkqkgQHjm79VRhvZC7H2iqe9bl+24XHxcg5Fckt4O3hboK19oGS2NJa4ZpGSs6VMEJS7daKtrPmFlZsqbIWJpQlH1wMslhbtj3vwD69arIxA/HeqOvjBv69fVBfxEDMhYZI6H4i+f8AfoJTFcVDfBcrjvaAC3MPFVR4u0n9w8UerLJR8nXVOJF5Qw4rmqXFGDN7e8wrHC8XYbBzSc8xcdR906SKKvBa85bkT2JzCYlwMgqt+Ma4SIjxTNEzabG46Hot8aehlJl4eIvc2HaID8U4ich/CFRAMB1iEZ+Hi4vt+E645UBySAFiA4uabIr8U0G1ikcVxZjXfuHefGyVwh5GXYsqPG3NzT9D2gaczBXF4jjVI/5G+jT+FX1se8/+Ok93U2H5U2ktMD409o9LHEwdQUo/HiV5pGMdcS0bAflHo4DFuBBqPj/kRHggS+P8O6r8RGi0djZGa4gcBxDTzc7iRnJJ8imsO+swhrgSLf1KFoRwdHatqSMlpTbdLYKoXAZyrGgOmfkfstdk6phqVliprfNGNKyXqM6ImVGA2FfezOE5n82jfqqVlIkgLueDYQU6YGuZ7U69E5sehVvH+EsxFJ1NwmRZWawVWLp2ibVqmfOXEfY97Kr27FRe/V+FU3OLi25UXT8kTjf879itbHRZqr6ryc0VwQnBccpNl1FIXqiy5jimH5XbArqKgVbj6IcIU2Ui6ZSYR0K5wwGipKjOVN4HEi8lYvtFjiqUhclxYvYTAsuubVkJDFYUHSUrNHZ5xiK1eoeVjT4JGrwPEky4vM9T9Nl65heHNaBAj8o9XCtaDYJk2PhujyLCey/MfnzPS8LoMB7H0LczZ++S7Wrw9piI5j9BmlK1A0zf13KheEIlRjvZIEnkAbP7oAvoJEXSA9g9Ta0i2ugHqy7TC43fMRY9LR5BWFPFTE5X06AH6Irii3dlKklo81Z7H1mXpuI5sgNdJLckM0sXStYwdW/heq+8yIaIvfyjzWKpi7YjWdYvJkbW70XwemD5H/qeYfGYpxiACOhzV1hqeMqAADlmxIb4Z9q6mqRIdADhF4FyHSSR2FWWD4mQBaevS1+76ILhd/Yo5vriJytH2DrPcS+SSLy7yg5dieZ7CU2uAOUwYGWxjrbxXSf6u7lAGtjbTRAqY0m5NxvvvA1hMuGHnJPvzv0ihr8Ao0yRy5ErV3DWBsgAfdWdeqCVijhXPzylN1itIfKX+TKVmABMC6sKHC4ExPX1mrmhgmsvnaDOi3Y2egUZyROfL6K6nw4EzAS9fhTTNgruQAl359FJnPbbKf4MNWoEFWddtkhUKAtkNWy0Jlah8pjCUC90BMhW6LTgGC5n8xFguqalMDhwxgATYKrFEjYLK1BWycxFFAosA5shDcsKKYoGok6zVlRIwFPxDD6jvVTzFpUUQLQZY4TE7m6saTpKiizHGqZiELFGQsKIBTyYZieWAi++a43Ek2UUWUmnRaKwDPDRmDB/iFPhXAHxUUXRDOSi5JBm1HBuhcW+dwOxRvMR8wvaT4jLuKiio2PdGhoyb9i2IN4yt4ZKKINYD2ZhodcWj8f0iPokXJHh5qKJ2jdnYbDBhJFyUz74CwCiihyN3RPlwyCrqckT3tlFFE52DaZlaOZusKJVkxpWG6q8QoomEYOky/aus4JgQwcxzKiiMdk5Mt1mVFFYBkFbAqKIoDNpWFFEwD//2Q==">
            <a:hlinkClick r:id="rId2"/>
          </p:cNvPr>
          <p:cNvSpPr>
            <a:spLocks noChangeAspect="1" noChangeArrowheads="1"/>
          </p:cNvSpPr>
          <p:nvPr/>
        </p:nvSpPr>
        <p:spPr bwMode="auto">
          <a:xfrm>
            <a:off x="28575" y="-1790700"/>
            <a:ext cx="5619750" cy="3743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8620" name="Picture 12" descr="http://img.medscape.com/pi/emed/ckb/pediatrics_genetics/941088-951002-690tn.jpg">
            <a:hlinkClick r:id="rId3"/>
          </p:cNvPr>
          <p:cNvPicPr>
            <a:picLocks noChangeAspect="1" noChangeArrowheads="1"/>
          </p:cNvPicPr>
          <p:nvPr/>
        </p:nvPicPr>
        <p:blipFill>
          <a:blip r:embed="rId4"/>
          <a:srcRect/>
          <a:stretch>
            <a:fillRect/>
          </a:stretch>
        </p:blipFill>
        <p:spPr bwMode="auto">
          <a:xfrm>
            <a:off x="838200" y="1447800"/>
            <a:ext cx="2949675" cy="1828800"/>
          </a:xfrm>
          <a:prstGeom prst="rect">
            <a:avLst/>
          </a:prstGeom>
          <a:noFill/>
        </p:spPr>
      </p:pic>
      <p:pic>
        <p:nvPicPr>
          <p:cNvPr id="68622" name="Picture 14" descr="https://encrypted-tbn2.gstatic.com/images?q=tbn:ANd9GcQIRwt_l3h5Ea9tDMKfOpFxFlGBQU8dGCqyesrZmk_QzY_N5Sq1"/>
          <p:cNvPicPr>
            <a:picLocks noChangeAspect="1" noChangeArrowheads="1"/>
          </p:cNvPicPr>
          <p:nvPr/>
        </p:nvPicPr>
        <p:blipFill>
          <a:blip r:embed="rId5"/>
          <a:srcRect/>
          <a:stretch>
            <a:fillRect/>
          </a:stretch>
        </p:blipFill>
        <p:spPr bwMode="auto">
          <a:xfrm>
            <a:off x="4953000" y="1371600"/>
            <a:ext cx="2514600" cy="1885951"/>
          </a:xfrm>
          <a:prstGeom prst="rect">
            <a:avLst/>
          </a:prstGeom>
          <a:noFill/>
        </p:spPr>
      </p:pic>
      <p:pic>
        <p:nvPicPr>
          <p:cNvPr id="68624" name="Picture 16" descr="https://encrypted-tbn3.gstatic.com/images?q=tbn:ANd9GcSGuo3URPII-b5MJFm6MTlUlojLo8DG5ZPalmDGESrFQ3EoA9uv"/>
          <p:cNvPicPr>
            <a:picLocks noChangeAspect="1" noChangeArrowheads="1"/>
          </p:cNvPicPr>
          <p:nvPr/>
        </p:nvPicPr>
        <p:blipFill>
          <a:blip r:embed="rId6"/>
          <a:srcRect/>
          <a:stretch>
            <a:fillRect/>
          </a:stretch>
        </p:blipFill>
        <p:spPr bwMode="auto">
          <a:xfrm>
            <a:off x="914400" y="3505200"/>
            <a:ext cx="2848464" cy="2133600"/>
          </a:xfrm>
          <a:prstGeom prst="rect">
            <a:avLst/>
          </a:prstGeom>
          <a:noFill/>
        </p:spPr>
      </p:pic>
      <p:pic>
        <p:nvPicPr>
          <p:cNvPr id="68626" name="Picture 18" descr="https://encrypted-tbn3.gstatic.com/images?q=tbn:ANd9GcTfxUq0NkHMhYXxdL3q0K_VaU26m3QIoVbypc162zVRvfqaqSvf"/>
          <p:cNvPicPr>
            <a:picLocks noChangeAspect="1" noChangeArrowheads="1"/>
          </p:cNvPicPr>
          <p:nvPr/>
        </p:nvPicPr>
        <p:blipFill>
          <a:blip r:embed="rId7"/>
          <a:srcRect/>
          <a:stretch>
            <a:fillRect/>
          </a:stretch>
        </p:blipFill>
        <p:spPr bwMode="auto">
          <a:xfrm>
            <a:off x="4953000" y="3429000"/>
            <a:ext cx="2871618" cy="2209800"/>
          </a:xfrm>
          <a:prstGeom prst="rect">
            <a:avLst/>
          </a:prstGeom>
          <a:noFill/>
        </p:spPr>
      </p:pic>
    </p:spTree>
    <p:extLst>
      <p:ext uri="{BB962C8B-B14F-4D97-AF65-F5344CB8AC3E}">
        <p14:creationId xmlns:p14="http://schemas.microsoft.com/office/powerpoint/2010/main" val="29891146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662" y="365761"/>
            <a:ext cx="7264604" cy="994172"/>
          </a:xfrm>
        </p:spPr>
        <p:txBody>
          <a:bodyPr/>
          <a:lstStyle/>
          <a:p>
            <a:r>
              <a:rPr lang="en-US" dirty="0"/>
              <a:t>Tuberous Sclerosis Complex</a:t>
            </a:r>
          </a:p>
        </p:txBody>
      </p:sp>
      <p:sp>
        <p:nvSpPr>
          <p:cNvPr id="3" name="Text Placeholder 2"/>
          <p:cNvSpPr>
            <a:spLocks noGrp="1"/>
          </p:cNvSpPr>
          <p:nvPr>
            <p:ph type="body" idx="1"/>
          </p:nvPr>
        </p:nvSpPr>
        <p:spPr>
          <a:xfrm>
            <a:off x="628650" y="1021420"/>
            <a:ext cx="8102939" cy="1990334"/>
          </a:xfrm>
        </p:spPr>
        <p:txBody>
          <a:bodyPr>
            <a:normAutofit fontScale="92500" lnSpcReduction="20000"/>
          </a:bodyPr>
          <a:lstStyle/>
          <a:p>
            <a:r>
              <a:rPr lang="en-US" dirty="0" err="1"/>
              <a:t>PREVeNT</a:t>
            </a:r>
            <a:r>
              <a:rPr lang="en-US" dirty="0"/>
              <a:t> Trial</a:t>
            </a:r>
          </a:p>
          <a:p>
            <a:pPr lvl="1"/>
            <a:r>
              <a:rPr lang="en-US" dirty="0"/>
              <a:t>Early identification of EEG biomarkers </a:t>
            </a:r>
          </a:p>
          <a:p>
            <a:pPr lvl="1"/>
            <a:r>
              <a:rPr lang="en-US" dirty="0"/>
              <a:t>Early treatment versus delayed treatment with </a:t>
            </a:r>
            <a:r>
              <a:rPr lang="en-US" dirty="0" err="1"/>
              <a:t>vigabatrin</a:t>
            </a:r>
            <a:endParaRPr lang="en-US" dirty="0"/>
          </a:p>
          <a:p>
            <a:pPr lvl="1"/>
            <a:r>
              <a:rPr lang="en-US" dirty="0"/>
              <a:t>Outcomes</a:t>
            </a:r>
          </a:p>
          <a:p>
            <a:pPr lvl="2"/>
            <a:r>
              <a:rPr lang="en-US" dirty="0"/>
              <a:t>developmental outcomes at 24 months </a:t>
            </a:r>
          </a:p>
          <a:p>
            <a:pPr lvl="2"/>
            <a:r>
              <a:rPr lang="en-US" dirty="0"/>
              <a:t>infantile spasms and refractory seizures</a:t>
            </a:r>
          </a:p>
          <a:p>
            <a:r>
              <a:rPr lang="en-US" dirty="0" err="1"/>
              <a:t>Everolimus</a:t>
            </a:r>
            <a:endParaRPr lang="en-US" dirty="0"/>
          </a:p>
          <a:p>
            <a:pPr lvl="1"/>
            <a:r>
              <a:rPr lang="en-US" dirty="0"/>
              <a:t>Now approved for focal seizures associated with TSC</a:t>
            </a:r>
          </a:p>
        </p:txBody>
      </p:sp>
      <p:pic>
        <p:nvPicPr>
          <p:cNvPr id="4" name="Picture 3"/>
          <p:cNvPicPr>
            <a:picLocks noChangeAspect="1"/>
          </p:cNvPicPr>
          <p:nvPr/>
        </p:nvPicPr>
        <p:blipFill rotWithShape="1">
          <a:blip r:embed="rId2"/>
          <a:srcRect l="50364" t="54330" r="24715" b="2948"/>
          <a:stretch/>
        </p:blipFill>
        <p:spPr>
          <a:xfrm>
            <a:off x="628650" y="3189725"/>
            <a:ext cx="6999530" cy="2959805"/>
          </a:xfrm>
          <a:prstGeom prst="rect">
            <a:avLst/>
          </a:prstGeom>
        </p:spPr>
      </p:pic>
    </p:spTree>
    <p:extLst>
      <p:ext uri="{BB962C8B-B14F-4D97-AF65-F5344CB8AC3E}">
        <p14:creationId xmlns:p14="http://schemas.microsoft.com/office/powerpoint/2010/main" val="10114489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703" y="288591"/>
            <a:ext cx="8229600" cy="1143000"/>
          </a:xfrm>
        </p:spPr>
        <p:txBody>
          <a:bodyPr/>
          <a:lstStyle/>
          <a:p>
            <a:r>
              <a:rPr lang="en-US" dirty="0" err="1"/>
              <a:t>Sturge</a:t>
            </a:r>
            <a:r>
              <a:rPr lang="en-US" dirty="0"/>
              <a:t>-Weber</a:t>
            </a:r>
          </a:p>
        </p:txBody>
      </p:sp>
      <p:sp>
        <p:nvSpPr>
          <p:cNvPr id="3" name="Content Placeholder 2"/>
          <p:cNvSpPr>
            <a:spLocks noGrp="1"/>
          </p:cNvSpPr>
          <p:nvPr>
            <p:ph idx="1"/>
          </p:nvPr>
        </p:nvSpPr>
        <p:spPr>
          <a:xfrm>
            <a:off x="269157" y="3205025"/>
            <a:ext cx="8576263" cy="4960951"/>
          </a:xfrm>
        </p:spPr>
        <p:txBody>
          <a:bodyPr/>
          <a:lstStyle/>
          <a:p>
            <a:r>
              <a:rPr lang="en-US" sz="2400" u="sng" dirty="0"/>
              <a:t>Leptomeningeal </a:t>
            </a:r>
            <a:r>
              <a:rPr lang="en-US" sz="2400" u="sng" dirty="0" err="1"/>
              <a:t>angioma</a:t>
            </a:r>
            <a:r>
              <a:rPr lang="en-US" sz="2400" u="sng" dirty="0"/>
              <a:t> </a:t>
            </a:r>
            <a:r>
              <a:rPr lang="en-US" sz="2400" dirty="0"/>
              <a:t>ipsilateral to the side of the port-wine stain, over occipital and posterior parietal regions predominantly, causing ischemia, atrophy and calcification in the affected cortex </a:t>
            </a:r>
          </a:p>
          <a:p>
            <a:r>
              <a:rPr lang="en-US" sz="2400" dirty="0"/>
              <a:t>Ocular (choroidal, scleral) </a:t>
            </a:r>
            <a:r>
              <a:rPr lang="en-US" sz="2400" dirty="0" err="1"/>
              <a:t>angioma</a:t>
            </a:r>
            <a:r>
              <a:rPr lang="en-US" sz="2400" dirty="0"/>
              <a:t> (in 30% of patients), causing glaucoma, iris heterochromia, or </a:t>
            </a:r>
            <a:r>
              <a:rPr lang="en-US" sz="2400" dirty="0" err="1"/>
              <a:t>buphthalmos</a:t>
            </a:r>
            <a:r>
              <a:rPr lang="en-US" sz="2400" dirty="0"/>
              <a:t>.</a:t>
            </a:r>
          </a:p>
          <a:p>
            <a:r>
              <a:rPr lang="en-US" sz="2400" dirty="0"/>
              <a:t>Seizures are seen in 75-90% of patients, usually starting at &lt; 12 months; may also have hemiparesis, </a:t>
            </a:r>
            <a:r>
              <a:rPr lang="en-US" sz="2400" dirty="0" err="1"/>
              <a:t>hemianopsia</a:t>
            </a:r>
            <a:r>
              <a:rPr lang="en-US" sz="2400" dirty="0"/>
              <a:t> </a:t>
            </a:r>
          </a:p>
        </p:txBody>
      </p:sp>
      <p:pic>
        <p:nvPicPr>
          <p:cNvPr id="2050" name="Picture 2" descr="Sturge-Weber Syndrome - American Association for Pediatric Ophthalmology  and Strabism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5871" y="274638"/>
            <a:ext cx="2400300" cy="1809751"/>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269157" y="1093654"/>
            <a:ext cx="6316713" cy="1606789"/>
          </a:xfrm>
          <a:prstGeom prst="rect">
            <a:avLst/>
          </a:prstGeom>
        </p:spPr>
        <p:txBody>
          <a:bodyPr/>
          <a:lst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400" dirty="0"/>
              <a:t>Facial port-wine stain in the distribution of the </a:t>
            </a:r>
            <a:r>
              <a:rPr lang="en-US" sz="2400" u="sng" dirty="0"/>
              <a:t>ophthalmic</a:t>
            </a:r>
            <a:r>
              <a:rPr lang="en-US" sz="2400" dirty="0"/>
              <a:t> branch of the trigeminal nerve (may be absent in 15% of </a:t>
            </a:r>
            <a:r>
              <a:rPr lang="en-US" sz="2400" dirty="0" err="1"/>
              <a:t>Sturge</a:t>
            </a:r>
            <a:r>
              <a:rPr lang="en-US" sz="2400" dirty="0"/>
              <a:t>-Weber syndrome patients); 26% with V1 have SWS (</a:t>
            </a:r>
            <a:r>
              <a:rPr lang="en-US" sz="2400" dirty="0" err="1"/>
              <a:t>Ch’ng</a:t>
            </a:r>
            <a:r>
              <a:rPr lang="en-US" sz="2400" dirty="0"/>
              <a:t> et al., 2008)</a:t>
            </a:r>
          </a:p>
          <a:p>
            <a:endParaRPr lang="en-US" sz="2400" dirty="0"/>
          </a:p>
        </p:txBody>
      </p:sp>
      <p:sp>
        <p:nvSpPr>
          <p:cNvPr id="5" name="Rectangle 4"/>
          <p:cNvSpPr/>
          <p:nvPr/>
        </p:nvSpPr>
        <p:spPr>
          <a:xfrm>
            <a:off x="4085303" y="6211669"/>
            <a:ext cx="4572000" cy="646331"/>
          </a:xfrm>
          <a:prstGeom prst="rect">
            <a:avLst/>
          </a:prstGeom>
        </p:spPr>
        <p:txBody>
          <a:bodyPr>
            <a:spAutoFit/>
          </a:bodyPr>
          <a:lstStyle/>
          <a:p>
            <a:r>
              <a:rPr lang="en-US" dirty="0"/>
              <a:t>https://www.epilepsydiagnosis.org/aetiology/sturge-weber-overview.html</a:t>
            </a:r>
          </a:p>
        </p:txBody>
      </p:sp>
    </p:spTree>
    <p:extLst>
      <p:ext uri="{BB962C8B-B14F-4D97-AF65-F5344CB8AC3E}">
        <p14:creationId xmlns:p14="http://schemas.microsoft.com/office/powerpoint/2010/main" val="15315298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2735" y="168583"/>
            <a:ext cx="5877045" cy="3623545"/>
          </a:xfrm>
        </p:spPr>
        <p:txBody>
          <a:bodyPr/>
          <a:lstStyle/>
          <a:p>
            <a:pPr marL="0" indent="0">
              <a:buNone/>
            </a:pPr>
            <a:r>
              <a:rPr lang="en-US" sz="2400" dirty="0"/>
              <a:t>*</a:t>
            </a:r>
            <a:r>
              <a:rPr lang="en-US" sz="2400" dirty="0" err="1"/>
              <a:t>Sturge</a:t>
            </a:r>
            <a:r>
              <a:rPr lang="en-US" sz="2400" dirty="0"/>
              <a:t>-Weber syndrome can be classified according to the presence/absence of facial and leptomeningeal </a:t>
            </a:r>
            <a:r>
              <a:rPr lang="en-US" sz="2400" dirty="0" err="1"/>
              <a:t>angiomas</a:t>
            </a:r>
            <a:r>
              <a:rPr lang="en-US" sz="2400" dirty="0"/>
              <a:t>:</a:t>
            </a:r>
          </a:p>
          <a:p>
            <a:r>
              <a:rPr lang="en-US" sz="2400" b="1" dirty="0"/>
              <a:t>type I</a:t>
            </a:r>
            <a:r>
              <a:rPr lang="en-US" sz="2400" dirty="0"/>
              <a:t>: represents classic syndrome, with both facial and leptomeningeal </a:t>
            </a:r>
            <a:r>
              <a:rPr lang="en-US" sz="2400" dirty="0" err="1"/>
              <a:t>angiomas</a:t>
            </a:r>
            <a:r>
              <a:rPr lang="en-US" sz="2400" dirty="0"/>
              <a:t>; may have glaucoma</a:t>
            </a:r>
          </a:p>
          <a:p>
            <a:r>
              <a:rPr lang="en-US" sz="2400" b="1" dirty="0"/>
              <a:t>type II</a:t>
            </a:r>
            <a:r>
              <a:rPr lang="en-US" sz="2400" dirty="0"/>
              <a:t>: facial </a:t>
            </a:r>
            <a:r>
              <a:rPr lang="en-US" sz="2400" dirty="0" err="1"/>
              <a:t>angioma</a:t>
            </a:r>
            <a:r>
              <a:rPr lang="en-US" sz="2400" dirty="0"/>
              <a:t> without evidence of intracranial disease; may have glaucoma</a:t>
            </a:r>
          </a:p>
          <a:p>
            <a:r>
              <a:rPr lang="en-US" sz="2400" b="1" dirty="0"/>
              <a:t>type III</a:t>
            </a:r>
            <a:r>
              <a:rPr lang="en-US" sz="2400" dirty="0"/>
              <a:t>: isolated leptomeningeal </a:t>
            </a:r>
            <a:r>
              <a:rPr lang="en-US" sz="2400" dirty="0" err="1"/>
              <a:t>angioma</a:t>
            </a:r>
            <a:r>
              <a:rPr lang="en-US" sz="2400" dirty="0"/>
              <a:t>; usually no glaucoma</a:t>
            </a:r>
          </a:p>
          <a:p>
            <a:pPr marL="0" indent="0">
              <a:buNone/>
            </a:pPr>
            <a:r>
              <a:rPr lang="en-US" sz="1400" dirty="0"/>
              <a:t>*Roach et al (1992) </a:t>
            </a:r>
          </a:p>
          <a:p>
            <a:pPr marL="0" indent="0">
              <a:buNone/>
            </a:pPr>
            <a:r>
              <a:rPr lang="en-US" sz="2400" u="sng" dirty="0"/>
              <a:t>Treatment:</a:t>
            </a:r>
          </a:p>
          <a:p>
            <a:r>
              <a:rPr lang="en-US" sz="2400" dirty="0"/>
              <a:t>Surgical resection indicated in refractory epilepsy</a:t>
            </a:r>
          </a:p>
          <a:p>
            <a:r>
              <a:rPr lang="en-US" sz="2400" dirty="0"/>
              <a:t>Ophthalmologic exam</a:t>
            </a:r>
          </a:p>
        </p:txBody>
      </p:sp>
      <p:pic>
        <p:nvPicPr>
          <p:cNvPr id="3078" name="Picture 6" descr="STURGE-WEBER SYNDROM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85441" y="3111910"/>
            <a:ext cx="3158559" cy="295008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turge Weber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5441" y="168583"/>
            <a:ext cx="3151322" cy="29433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409768" y="6089124"/>
            <a:ext cx="4734232" cy="523220"/>
          </a:xfrm>
          <a:prstGeom prst="rect">
            <a:avLst/>
          </a:prstGeom>
        </p:spPr>
        <p:txBody>
          <a:bodyPr wrap="square">
            <a:spAutoFit/>
          </a:bodyPr>
          <a:lstStyle/>
          <a:p>
            <a:r>
              <a:rPr lang="en-US" sz="1400" dirty="0"/>
              <a:t>https://www.epilepsydiagnosis.org/aetiology/sturge-weber-imaging.html</a:t>
            </a:r>
          </a:p>
        </p:txBody>
      </p:sp>
    </p:spTree>
    <p:extLst>
      <p:ext uri="{BB962C8B-B14F-4D97-AF65-F5344CB8AC3E}">
        <p14:creationId xmlns:p14="http://schemas.microsoft.com/office/powerpoint/2010/main" val="154129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19532" y="12274"/>
            <a:ext cx="8704935" cy="6858000"/>
          </a:xfrm>
          <a:prstGeom prst="rect">
            <a:avLst/>
          </a:prstGeom>
        </p:spPr>
      </p:pic>
    </p:spTree>
    <p:extLst>
      <p:ext uri="{BB962C8B-B14F-4D97-AF65-F5344CB8AC3E}">
        <p14:creationId xmlns:p14="http://schemas.microsoft.com/office/powerpoint/2010/main" val="6781718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Incontinentia</a:t>
            </a:r>
            <a:r>
              <a:rPr lang="en-US" dirty="0"/>
              <a:t> </a:t>
            </a:r>
            <a:r>
              <a:rPr lang="en-US" dirty="0" err="1"/>
              <a:t>Pigmenti</a:t>
            </a:r>
            <a:endParaRPr lang="en-US" dirty="0"/>
          </a:p>
        </p:txBody>
      </p:sp>
      <p:sp>
        <p:nvSpPr>
          <p:cNvPr id="3" name="Content Placeholder 2"/>
          <p:cNvSpPr>
            <a:spLocks noGrp="1"/>
          </p:cNvSpPr>
          <p:nvPr>
            <p:ph idx="1"/>
          </p:nvPr>
        </p:nvSpPr>
        <p:spPr>
          <a:xfrm>
            <a:off x="457200" y="3588286"/>
            <a:ext cx="5215813" cy="4525963"/>
          </a:xfrm>
        </p:spPr>
        <p:txBody>
          <a:bodyPr/>
          <a:lstStyle/>
          <a:p>
            <a:r>
              <a:rPr lang="en-US" dirty="0"/>
              <a:t>Dental abnormalities in 50-75%</a:t>
            </a:r>
          </a:p>
          <a:p>
            <a:r>
              <a:rPr lang="en-US" dirty="0"/>
              <a:t>Nail abnormalities</a:t>
            </a:r>
          </a:p>
          <a:p>
            <a:r>
              <a:rPr lang="en-US" dirty="0"/>
              <a:t>Ocular abnormalities in 1/3</a:t>
            </a:r>
          </a:p>
          <a:p>
            <a:r>
              <a:rPr lang="en-US" dirty="0"/>
              <a:t>Neurological abnormalities in 1/3 (stroke, seizures, developmental delay)</a:t>
            </a:r>
          </a:p>
        </p:txBody>
      </p:sp>
      <p:sp>
        <p:nvSpPr>
          <p:cNvPr id="4" name="Rectangle 3"/>
          <p:cNvSpPr/>
          <p:nvPr/>
        </p:nvSpPr>
        <p:spPr>
          <a:xfrm>
            <a:off x="457200" y="6124059"/>
            <a:ext cx="7604449" cy="369332"/>
          </a:xfrm>
          <a:prstGeom prst="rect">
            <a:avLst/>
          </a:prstGeom>
        </p:spPr>
        <p:txBody>
          <a:bodyPr wrap="square">
            <a:spAutoFit/>
          </a:bodyPr>
          <a:lstStyle/>
          <a:p>
            <a:r>
              <a:rPr lang="en-US" dirty="0"/>
              <a:t>https://rarediseases.org/rare-diseases/incontinentia-pigmenti</a:t>
            </a:r>
          </a:p>
        </p:txBody>
      </p:sp>
      <p:pic>
        <p:nvPicPr>
          <p:cNvPr id="4098" name="Picture 2" descr="Incontinentia Pigmenti - The Ectodermal Dysplasia Socie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3013" y="800865"/>
            <a:ext cx="3275044" cy="2259883"/>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457200" y="1052512"/>
            <a:ext cx="5215813" cy="4525963"/>
          </a:xfrm>
          <a:prstGeom prst="rect">
            <a:avLst/>
          </a:prstGeom>
        </p:spPr>
        <p:txBody>
          <a:bodyPr/>
          <a:lst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X-linked dominant due to mutations in </a:t>
            </a:r>
            <a:r>
              <a:rPr lang="en-US" i="1" dirty="0"/>
              <a:t>IKBKG</a:t>
            </a:r>
          </a:p>
          <a:p>
            <a:r>
              <a:rPr lang="en-US" dirty="0"/>
              <a:t>Skin: erythema, blisters, boils (birth/ infancy) → wart-like verrucous lesions (birth/ infancy) → </a:t>
            </a:r>
            <a:r>
              <a:rPr lang="en-US" dirty="0" err="1"/>
              <a:t>hyperpigmented</a:t>
            </a:r>
            <a:r>
              <a:rPr lang="en-US" dirty="0"/>
              <a:t> lesions (6-12 months) → atrophic stage (pale/ </a:t>
            </a:r>
            <a:r>
              <a:rPr lang="en-US" dirty="0" err="1"/>
              <a:t>hypopigmented</a:t>
            </a:r>
            <a:r>
              <a:rPr lang="en-US" dirty="0"/>
              <a:t> and hairless)</a:t>
            </a:r>
          </a:p>
        </p:txBody>
      </p:sp>
      <p:pic>
        <p:nvPicPr>
          <p:cNvPr id="4100" name="Picture 4" descr="Incontinentia pigmenti causes, symptoms, diagnosis, treatment &amp; prognosi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3013" y="3128742"/>
            <a:ext cx="3275044" cy="2449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80127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Nevus Sebaceous Syndrome (of </a:t>
            </a:r>
            <a:r>
              <a:rPr lang="en-US" dirty="0" err="1"/>
              <a:t>Jadassohn</a:t>
            </a:r>
            <a:r>
              <a:rPr lang="en-US" dirty="0"/>
              <a:t>)</a:t>
            </a:r>
          </a:p>
        </p:txBody>
      </p:sp>
      <p:sp>
        <p:nvSpPr>
          <p:cNvPr id="3" name="Content Placeholder 2"/>
          <p:cNvSpPr>
            <a:spLocks noGrp="1"/>
          </p:cNvSpPr>
          <p:nvPr>
            <p:ph idx="1"/>
          </p:nvPr>
        </p:nvSpPr>
        <p:spPr>
          <a:xfrm>
            <a:off x="457200" y="1330176"/>
            <a:ext cx="5851546" cy="4525963"/>
          </a:xfrm>
        </p:spPr>
        <p:txBody>
          <a:bodyPr/>
          <a:lstStyle/>
          <a:p>
            <a:r>
              <a:rPr lang="en-US" dirty="0"/>
              <a:t>Postzygotic mutations in </a:t>
            </a:r>
            <a:r>
              <a:rPr lang="en-US" i="1" dirty="0"/>
              <a:t>KRAS </a:t>
            </a:r>
            <a:r>
              <a:rPr lang="en-US" dirty="0"/>
              <a:t>and </a:t>
            </a:r>
            <a:r>
              <a:rPr lang="en-US" i="1" dirty="0"/>
              <a:t>HRAS</a:t>
            </a:r>
            <a:r>
              <a:rPr lang="en-US" dirty="0"/>
              <a:t> (mosaic RAS mutations, regulating cell survival, proliferation, and differentiation) (Pan et al., BMC Med Gen. 2020;13:188)</a:t>
            </a:r>
          </a:p>
          <a:p>
            <a:r>
              <a:rPr lang="en-US" dirty="0"/>
              <a:t>Hairless, yellow–orange plaques of varying sizes and shapes, and is most frequently located in areas with abundant sebaceous glands; ~7% have </a:t>
            </a:r>
            <a:r>
              <a:rPr lang="en-US" dirty="0" err="1"/>
              <a:t>extracutaneous</a:t>
            </a:r>
            <a:r>
              <a:rPr lang="en-US" dirty="0"/>
              <a:t> manifestations, primarily CNS (Davies et al., </a:t>
            </a:r>
            <a:r>
              <a:rPr lang="en-US" dirty="0" err="1"/>
              <a:t>Austr</a:t>
            </a:r>
            <a:r>
              <a:rPr lang="en-US" dirty="0"/>
              <a:t> J </a:t>
            </a:r>
            <a:r>
              <a:rPr lang="en-US" dirty="0" err="1"/>
              <a:t>Dermatol</a:t>
            </a:r>
            <a:r>
              <a:rPr lang="en-US" dirty="0"/>
              <a:t>. 2002;43(1):20–3; Chiang et al., </a:t>
            </a:r>
            <a:r>
              <a:rPr lang="en-US" dirty="0" err="1"/>
              <a:t>Pediatr</a:t>
            </a:r>
            <a:r>
              <a:rPr lang="en-US" dirty="0"/>
              <a:t> </a:t>
            </a:r>
            <a:r>
              <a:rPr lang="en-US" dirty="0" err="1"/>
              <a:t>Neurosurg</a:t>
            </a:r>
            <a:r>
              <a:rPr lang="en-US" dirty="0"/>
              <a:t>. 2019;54(3):201–6)</a:t>
            </a:r>
          </a:p>
          <a:p>
            <a:r>
              <a:rPr lang="en-US" dirty="0"/>
              <a:t>Associated with seizures and various malformations of cortical development and other cerebral malformations (</a:t>
            </a:r>
            <a:r>
              <a:rPr lang="en-US" dirty="0" err="1"/>
              <a:t>eg</a:t>
            </a:r>
            <a:r>
              <a:rPr lang="en-US" dirty="0"/>
              <a:t> ACC)</a:t>
            </a:r>
          </a:p>
          <a:p>
            <a:r>
              <a:rPr lang="en-US" dirty="0"/>
              <a:t>Other – ocular, skeletal, craniofacial</a:t>
            </a:r>
          </a:p>
        </p:txBody>
      </p:sp>
      <p:pic>
        <p:nvPicPr>
          <p:cNvPr id="5122" name="Picture 2" descr="Linear intraoral lesions in the sebaceous nevus syndrome - Journal of the  American Academy of Dermatolo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6816" y="1136895"/>
            <a:ext cx="2609850" cy="4000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2080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Tumor - Epidemiology</a:t>
            </a:r>
          </a:p>
        </p:txBody>
      </p:sp>
      <p:sp>
        <p:nvSpPr>
          <p:cNvPr id="3" name="Content Placeholder 2"/>
          <p:cNvSpPr>
            <a:spLocks noGrp="1"/>
          </p:cNvSpPr>
          <p:nvPr>
            <p:ph idx="1"/>
          </p:nvPr>
        </p:nvSpPr>
        <p:spPr>
          <a:xfrm>
            <a:off x="457200" y="1202353"/>
            <a:ext cx="8229600" cy="4525963"/>
          </a:xfrm>
        </p:spPr>
        <p:txBody>
          <a:bodyPr/>
          <a:lstStyle/>
          <a:p>
            <a:r>
              <a:rPr lang="en-US" dirty="0"/>
              <a:t>Proportion of incident epilepsy cases with brain tumors – </a:t>
            </a:r>
            <a:r>
              <a:rPr lang="en-US" dirty="0">
                <a:solidFill>
                  <a:srgbClr val="FF0000"/>
                </a:solidFill>
              </a:rPr>
              <a:t>4-6%</a:t>
            </a:r>
            <a:r>
              <a:rPr lang="en-US" baseline="30000" dirty="0">
                <a:solidFill>
                  <a:srgbClr val="FF0000"/>
                </a:solidFill>
              </a:rPr>
              <a:t>1, 2</a:t>
            </a:r>
            <a:endParaRPr lang="en-US" dirty="0">
              <a:solidFill>
                <a:srgbClr val="FF0000"/>
              </a:solidFill>
            </a:endParaRPr>
          </a:p>
        </p:txBody>
      </p:sp>
      <p:sp>
        <p:nvSpPr>
          <p:cNvPr id="4" name="TextBox 3"/>
          <p:cNvSpPr txBox="1"/>
          <p:nvPr/>
        </p:nvSpPr>
        <p:spPr>
          <a:xfrm>
            <a:off x="457200" y="5729634"/>
            <a:ext cx="8028281" cy="830997"/>
          </a:xfrm>
          <a:prstGeom prst="rect">
            <a:avLst/>
          </a:prstGeom>
          <a:noFill/>
        </p:spPr>
        <p:txBody>
          <a:bodyPr wrap="square" rtlCol="0">
            <a:spAutoFit/>
          </a:bodyPr>
          <a:lstStyle/>
          <a:p>
            <a:pPr marL="228600" indent="-228600">
              <a:buAutoNum type="arabicPeriod"/>
            </a:pPr>
            <a:r>
              <a:rPr lang="en-US" sz="1200" dirty="0"/>
              <a:t>Hauser WA, </a:t>
            </a:r>
            <a:r>
              <a:rPr lang="en-US" sz="1200" dirty="0" err="1"/>
              <a:t>Annegers</a:t>
            </a:r>
            <a:r>
              <a:rPr lang="en-US" sz="1200" dirty="0"/>
              <a:t> JF, Kurland LT.  Incidence of epilepsy and unprovoked seizures in Rochester, Minnesota: 1935-1984.  </a:t>
            </a:r>
            <a:r>
              <a:rPr lang="en-US" sz="1200" dirty="0" err="1"/>
              <a:t>Epilepsia</a:t>
            </a:r>
            <a:r>
              <a:rPr lang="en-US" sz="1200" dirty="0"/>
              <a:t> 1993, 34: 453-68.</a:t>
            </a:r>
          </a:p>
          <a:p>
            <a:pPr marL="228600" indent="-228600">
              <a:buAutoNum type="arabicPeriod"/>
            </a:pPr>
            <a:r>
              <a:rPr lang="en-US" sz="1200" dirty="0" err="1"/>
              <a:t>Olafsson</a:t>
            </a:r>
            <a:r>
              <a:rPr lang="en-US" sz="1200" dirty="0"/>
              <a:t> E, </a:t>
            </a:r>
            <a:r>
              <a:rPr lang="en-US" sz="1200" dirty="0" err="1"/>
              <a:t>Ludvigsson</a:t>
            </a:r>
            <a:r>
              <a:rPr lang="en-US" sz="1200" dirty="0"/>
              <a:t> P, </a:t>
            </a:r>
            <a:r>
              <a:rPr lang="en-US" sz="1200" dirty="0" err="1"/>
              <a:t>Gudmundsson</a:t>
            </a:r>
            <a:r>
              <a:rPr lang="en-US" sz="1200" dirty="0"/>
              <a:t> G, et al.  Incidence of unprovoked seizures and epilepsy in Iceland and assessment of the epilepsy syndrome classification: a prospective study.  Lancet </a:t>
            </a:r>
            <a:r>
              <a:rPr lang="en-US" sz="1200" dirty="0" err="1"/>
              <a:t>Neurol</a:t>
            </a:r>
            <a:r>
              <a:rPr lang="en-US" sz="1200" dirty="0"/>
              <a:t> 2005, 4: 627-34.</a:t>
            </a:r>
          </a:p>
        </p:txBody>
      </p:sp>
      <p:pic>
        <p:nvPicPr>
          <p:cNvPr id="6" name="Picture 5"/>
          <p:cNvPicPr>
            <a:picLocks noChangeAspect="1"/>
          </p:cNvPicPr>
          <p:nvPr/>
        </p:nvPicPr>
        <p:blipFill>
          <a:blip r:embed="rId3"/>
          <a:stretch>
            <a:fillRect/>
          </a:stretch>
        </p:blipFill>
        <p:spPr>
          <a:xfrm>
            <a:off x="5237113" y="2085362"/>
            <a:ext cx="3389019" cy="3100592"/>
          </a:xfrm>
          <a:prstGeom prst="rect">
            <a:avLst/>
          </a:prstGeom>
        </p:spPr>
      </p:pic>
      <p:pic>
        <p:nvPicPr>
          <p:cNvPr id="7" name="Picture 6"/>
          <p:cNvPicPr>
            <a:picLocks noChangeAspect="1"/>
          </p:cNvPicPr>
          <p:nvPr/>
        </p:nvPicPr>
        <p:blipFill>
          <a:blip r:embed="rId4"/>
          <a:stretch>
            <a:fillRect/>
          </a:stretch>
        </p:blipFill>
        <p:spPr>
          <a:xfrm>
            <a:off x="457200" y="2197870"/>
            <a:ext cx="4719246" cy="2875576"/>
          </a:xfrm>
          <a:prstGeom prst="rect">
            <a:avLst/>
          </a:prstGeom>
        </p:spPr>
      </p:pic>
      <p:sp>
        <p:nvSpPr>
          <p:cNvPr id="5" name="Oval 4"/>
          <p:cNvSpPr/>
          <p:nvPr/>
        </p:nvSpPr>
        <p:spPr>
          <a:xfrm>
            <a:off x="7816645" y="2802195"/>
            <a:ext cx="668836" cy="36871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802504" y="2765326"/>
            <a:ext cx="1293958" cy="30233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45735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Etiology according to age</a:t>
            </a:r>
          </a:p>
        </p:txBody>
      </p:sp>
      <p:pic>
        <p:nvPicPr>
          <p:cNvPr id="5" name="Picture 4"/>
          <p:cNvPicPr>
            <a:picLocks noChangeAspect="1"/>
          </p:cNvPicPr>
          <p:nvPr/>
        </p:nvPicPr>
        <p:blipFill>
          <a:blip r:embed="rId2"/>
          <a:stretch>
            <a:fillRect/>
          </a:stretch>
        </p:blipFill>
        <p:spPr>
          <a:xfrm>
            <a:off x="1841499" y="1517650"/>
            <a:ext cx="5312833" cy="4773620"/>
          </a:xfrm>
          <a:prstGeom prst="rect">
            <a:avLst/>
          </a:prstGeom>
        </p:spPr>
      </p:pic>
      <p:cxnSp>
        <p:nvCxnSpPr>
          <p:cNvPr id="6" name="Straight Connector 5"/>
          <p:cNvCxnSpPr/>
          <p:nvPr/>
        </p:nvCxnSpPr>
        <p:spPr>
          <a:xfrm>
            <a:off x="2515810" y="1324616"/>
            <a:ext cx="312537" cy="230289"/>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3432149" y="1402505"/>
            <a:ext cx="312537" cy="230289"/>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339292" y="1554905"/>
            <a:ext cx="312537" cy="230289"/>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5198053" y="1670049"/>
            <a:ext cx="312537" cy="230289"/>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099306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Seizure frequency according to tumor type</a:t>
            </a:r>
          </a:p>
        </p:txBody>
      </p:sp>
      <p:pic>
        <p:nvPicPr>
          <p:cNvPr id="4" name="Picture 3"/>
          <p:cNvPicPr>
            <a:picLocks noChangeAspect="1"/>
          </p:cNvPicPr>
          <p:nvPr/>
        </p:nvPicPr>
        <p:blipFill>
          <a:blip r:embed="rId3"/>
          <a:stretch>
            <a:fillRect/>
          </a:stretch>
        </p:blipFill>
        <p:spPr>
          <a:xfrm>
            <a:off x="673099" y="1949449"/>
            <a:ext cx="7800049" cy="3236384"/>
          </a:xfrm>
          <a:prstGeom prst="rect">
            <a:avLst/>
          </a:prstGeom>
        </p:spPr>
      </p:pic>
      <p:sp>
        <p:nvSpPr>
          <p:cNvPr id="5" name="TextBox 4"/>
          <p:cNvSpPr txBox="1"/>
          <p:nvPr/>
        </p:nvSpPr>
        <p:spPr>
          <a:xfrm>
            <a:off x="457200" y="6254750"/>
            <a:ext cx="8229600" cy="461665"/>
          </a:xfrm>
          <a:prstGeom prst="rect">
            <a:avLst/>
          </a:prstGeom>
          <a:noFill/>
        </p:spPr>
        <p:txBody>
          <a:bodyPr wrap="square" rtlCol="0">
            <a:spAutoFit/>
          </a:bodyPr>
          <a:lstStyle/>
          <a:p>
            <a:r>
              <a:rPr lang="en-US" sz="1200" dirty="0"/>
              <a:t>Van </a:t>
            </a:r>
            <a:r>
              <a:rPr lang="en-US" sz="1200" dirty="0" err="1"/>
              <a:t>Breemen</a:t>
            </a:r>
            <a:r>
              <a:rPr lang="en-US" sz="1200" dirty="0"/>
              <a:t> MS, </a:t>
            </a:r>
            <a:r>
              <a:rPr lang="en-US" sz="1200" dirty="0" err="1"/>
              <a:t>Wilms</a:t>
            </a:r>
            <a:r>
              <a:rPr lang="en-US" sz="1200" dirty="0"/>
              <a:t> EB, </a:t>
            </a:r>
            <a:r>
              <a:rPr lang="en-US" sz="1200" dirty="0" err="1"/>
              <a:t>Vecht</a:t>
            </a:r>
            <a:r>
              <a:rPr lang="en-US" sz="1200" dirty="0"/>
              <a:t> CJ.  Epilepsy in patients with brain </a:t>
            </a:r>
            <a:r>
              <a:rPr lang="en-US" sz="1200" dirty="0" err="1"/>
              <a:t>tumours</a:t>
            </a:r>
            <a:r>
              <a:rPr lang="en-US" sz="1200" dirty="0"/>
              <a:t>: epidemiology, mechanisms, and management.  Lancet </a:t>
            </a:r>
            <a:r>
              <a:rPr lang="en-US" sz="1200" dirty="0" err="1"/>
              <a:t>Neurol</a:t>
            </a:r>
            <a:r>
              <a:rPr lang="en-US" sz="1200" dirty="0"/>
              <a:t> 2007, 6: 421-30.</a:t>
            </a:r>
          </a:p>
        </p:txBody>
      </p:sp>
    </p:spTree>
    <p:extLst>
      <p:ext uri="{BB962C8B-B14F-4D97-AF65-F5344CB8AC3E}">
        <p14:creationId xmlns:p14="http://schemas.microsoft.com/office/powerpoint/2010/main" val="22492939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Seizure frequency according to tumor location</a:t>
            </a:r>
          </a:p>
        </p:txBody>
      </p:sp>
      <p:sp>
        <p:nvSpPr>
          <p:cNvPr id="3" name="Content Placeholder 2"/>
          <p:cNvSpPr>
            <a:spLocks noGrp="1"/>
          </p:cNvSpPr>
          <p:nvPr>
            <p:ph idx="1"/>
          </p:nvPr>
        </p:nvSpPr>
        <p:spPr>
          <a:xfrm>
            <a:off x="457200" y="1600200"/>
            <a:ext cx="8229600" cy="4018131"/>
          </a:xfrm>
        </p:spPr>
        <p:txBody>
          <a:bodyPr>
            <a:normAutofit/>
          </a:bodyPr>
          <a:lstStyle/>
          <a:p>
            <a:r>
              <a:rPr lang="en-US" dirty="0" err="1"/>
              <a:t>Supratentorial</a:t>
            </a:r>
            <a:r>
              <a:rPr lang="en-US" dirty="0"/>
              <a:t> 22-68% vs. </a:t>
            </a:r>
            <a:r>
              <a:rPr lang="en-US" dirty="0" err="1"/>
              <a:t>infratentorial</a:t>
            </a:r>
            <a:r>
              <a:rPr lang="en-US" dirty="0"/>
              <a:t> 6%</a:t>
            </a:r>
          </a:p>
          <a:p>
            <a:r>
              <a:rPr lang="en-US" dirty="0"/>
              <a:t>Superficial/ cortical 63% vs. non-cortical/ deep 29%</a:t>
            </a:r>
          </a:p>
          <a:p>
            <a:r>
              <a:rPr lang="en-US" dirty="0"/>
              <a:t>Parietal, temporal, frontal &gt; occipital</a:t>
            </a:r>
          </a:p>
          <a:p>
            <a:r>
              <a:rPr lang="en-US" dirty="0"/>
              <a:t>Increased seizure incidence with proximity to </a:t>
            </a:r>
            <a:r>
              <a:rPr lang="en-US" dirty="0" err="1"/>
              <a:t>rolandic</a:t>
            </a:r>
            <a:r>
              <a:rPr lang="en-US" dirty="0"/>
              <a:t> fissure</a:t>
            </a:r>
          </a:p>
          <a:p>
            <a:endParaRPr lang="en-US" dirty="0"/>
          </a:p>
        </p:txBody>
      </p:sp>
      <p:sp>
        <p:nvSpPr>
          <p:cNvPr id="4" name="TextBox 3"/>
          <p:cNvSpPr txBox="1"/>
          <p:nvPr/>
        </p:nvSpPr>
        <p:spPr>
          <a:xfrm>
            <a:off x="457200" y="5618331"/>
            <a:ext cx="8229600" cy="830997"/>
          </a:xfrm>
          <a:prstGeom prst="rect">
            <a:avLst/>
          </a:prstGeom>
          <a:noFill/>
        </p:spPr>
        <p:txBody>
          <a:bodyPr wrap="square" rtlCol="0">
            <a:spAutoFit/>
          </a:bodyPr>
          <a:lstStyle/>
          <a:p>
            <a:pPr marL="228600" indent="-228600">
              <a:buAutoNum type="arabicPeriod"/>
            </a:pPr>
            <a:r>
              <a:rPr lang="en-US" sz="1200" dirty="0" err="1"/>
              <a:t>Recht</a:t>
            </a:r>
            <a:r>
              <a:rPr lang="en-US" sz="1200" dirty="0"/>
              <a:t> LD, </a:t>
            </a:r>
            <a:r>
              <a:rPr lang="en-US" sz="1200" dirty="0" err="1"/>
              <a:t>Glantz</a:t>
            </a:r>
            <a:r>
              <a:rPr lang="en-US" sz="1200" dirty="0"/>
              <a:t> M.  </a:t>
            </a:r>
            <a:r>
              <a:rPr lang="en-US" sz="1200" dirty="0" err="1"/>
              <a:t>Neoplastic</a:t>
            </a:r>
            <a:r>
              <a:rPr lang="en-US" sz="1200" dirty="0"/>
              <a:t> diseases.  In: Engel J, </a:t>
            </a:r>
            <a:r>
              <a:rPr lang="en-US" sz="1200" dirty="0" err="1"/>
              <a:t>Pedley</a:t>
            </a:r>
            <a:r>
              <a:rPr lang="en-US" sz="1200" dirty="0"/>
              <a:t> TA, eds.  Epilepsy: A Comprehensive Textbook.  Philadelphia: Lippincott-Raven, 1998: 2579-85 (</a:t>
            </a:r>
            <a:r>
              <a:rPr lang="en-US" sz="1200" dirty="0" err="1"/>
              <a:t>vol</a:t>
            </a:r>
            <a:r>
              <a:rPr lang="en-US" sz="1200" dirty="0"/>
              <a:t> 3).</a:t>
            </a:r>
          </a:p>
          <a:p>
            <a:pPr marL="228600" indent="-228600">
              <a:buAutoNum type="arabicPeriod"/>
            </a:pPr>
            <a:r>
              <a:rPr lang="en-US" sz="1200" dirty="0" err="1"/>
              <a:t>Lynam</a:t>
            </a:r>
            <a:r>
              <a:rPr lang="en-US" sz="1200" dirty="0"/>
              <a:t> LM, Lyons MK, </a:t>
            </a:r>
            <a:r>
              <a:rPr lang="en-US" sz="1200" dirty="0" err="1"/>
              <a:t>Drazkowski</a:t>
            </a:r>
            <a:r>
              <a:rPr lang="en-US" sz="1200" dirty="0"/>
              <a:t> JF, et al.  Frequency of seizures in patients with newly diagnosed brain tumors: A retrospective review.  </a:t>
            </a:r>
            <a:r>
              <a:rPr lang="en-US" sz="1200" dirty="0" err="1"/>
              <a:t>ClinNeurolNeurosurg</a:t>
            </a:r>
            <a:r>
              <a:rPr lang="en-US" sz="1200" dirty="0"/>
              <a:t> 2007, 109: 634-8.</a:t>
            </a:r>
          </a:p>
        </p:txBody>
      </p:sp>
    </p:spTree>
    <p:extLst>
      <p:ext uri="{BB962C8B-B14F-4D97-AF65-F5344CB8AC3E}">
        <p14:creationId xmlns:p14="http://schemas.microsoft.com/office/powerpoint/2010/main" val="18130662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Epileptogenesis</a:t>
            </a:r>
            <a:endParaRPr lang="en-US" dirty="0"/>
          </a:p>
        </p:txBody>
      </p:sp>
      <p:sp>
        <p:nvSpPr>
          <p:cNvPr id="3" name="Content Placeholder 2"/>
          <p:cNvSpPr>
            <a:spLocks noGrp="1"/>
          </p:cNvSpPr>
          <p:nvPr>
            <p:ph idx="1"/>
          </p:nvPr>
        </p:nvSpPr>
        <p:spPr/>
        <p:txBody>
          <a:bodyPr/>
          <a:lstStyle/>
          <a:p>
            <a:r>
              <a:rPr lang="en-US" dirty="0"/>
              <a:t>Lesions are often electrically inert; </a:t>
            </a:r>
            <a:r>
              <a:rPr lang="en-US" dirty="0" err="1"/>
              <a:t>epileptogenic</a:t>
            </a:r>
            <a:r>
              <a:rPr lang="en-US" dirty="0"/>
              <a:t> activity probably arises from </a:t>
            </a:r>
            <a:r>
              <a:rPr lang="en-US" dirty="0" err="1"/>
              <a:t>perilesional</a:t>
            </a:r>
            <a:r>
              <a:rPr lang="en-US" dirty="0"/>
              <a:t> tissue</a:t>
            </a:r>
          </a:p>
          <a:p>
            <a:r>
              <a:rPr lang="en-US" dirty="0"/>
              <a:t>Mirror focus – actively discharging </a:t>
            </a:r>
            <a:r>
              <a:rPr lang="en-US" dirty="0" err="1"/>
              <a:t>epileptiform</a:t>
            </a:r>
            <a:r>
              <a:rPr lang="en-US" dirty="0"/>
              <a:t> region may induce similar activity in a homologous site</a:t>
            </a:r>
          </a:p>
        </p:txBody>
      </p:sp>
      <p:sp>
        <p:nvSpPr>
          <p:cNvPr id="4" name="TextBox 3"/>
          <p:cNvSpPr txBox="1"/>
          <p:nvPr/>
        </p:nvSpPr>
        <p:spPr>
          <a:xfrm>
            <a:off x="457200" y="5664498"/>
            <a:ext cx="8229600" cy="646331"/>
          </a:xfrm>
          <a:prstGeom prst="rect">
            <a:avLst/>
          </a:prstGeom>
          <a:noFill/>
        </p:spPr>
        <p:txBody>
          <a:bodyPr wrap="square" rtlCol="0">
            <a:spAutoFit/>
          </a:bodyPr>
          <a:lstStyle/>
          <a:p>
            <a:r>
              <a:rPr lang="en-US" sz="1200" dirty="0"/>
              <a:t>1. Wolf HK, </a:t>
            </a:r>
            <a:r>
              <a:rPr lang="en-US" sz="1200" dirty="0" err="1"/>
              <a:t>Roos</a:t>
            </a:r>
            <a:r>
              <a:rPr lang="en-US" sz="1200" dirty="0"/>
              <a:t> D, </a:t>
            </a:r>
            <a:r>
              <a:rPr lang="en-US" sz="1200" dirty="0" err="1"/>
              <a:t>Blumcke</a:t>
            </a:r>
            <a:r>
              <a:rPr lang="en-US" sz="1200" dirty="0"/>
              <a:t> I, et al.  </a:t>
            </a:r>
            <a:r>
              <a:rPr lang="en-US" sz="1200" dirty="0" err="1"/>
              <a:t>Perilesionalneurochemical</a:t>
            </a:r>
            <a:r>
              <a:rPr lang="en-US" sz="1200" dirty="0"/>
              <a:t> changes in focal epilepsies.  </a:t>
            </a:r>
            <a:r>
              <a:rPr lang="en-US" sz="1200" dirty="0" err="1"/>
              <a:t>ActaNeuropathol</a:t>
            </a:r>
            <a:r>
              <a:rPr lang="en-US" sz="1200" dirty="0"/>
              <a:t> 1996, 91: 376-84.</a:t>
            </a:r>
          </a:p>
          <a:p>
            <a:r>
              <a:rPr lang="en-US" sz="1200" dirty="0"/>
              <a:t>2. Gilmore R, Morris H 3</a:t>
            </a:r>
            <a:r>
              <a:rPr lang="en-US" sz="1200" baseline="30000" dirty="0"/>
              <a:t>rd</a:t>
            </a:r>
            <a:r>
              <a:rPr lang="en-US" sz="1200" dirty="0"/>
              <a:t>, Van Ness PC, Gilmore-</a:t>
            </a:r>
            <a:r>
              <a:rPr lang="en-US" sz="1200" dirty="0" err="1"/>
              <a:t>Pollak</a:t>
            </a:r>
            <a:r>
              <a:rPr lang="en-US" sz="1200" dirty="0"/>
              <a:t> W, Estes M.  Mirror focus: function of seizure frequency and influence on outcome after surgery.  </a:t>
            </a:r>
            <a:r>
              <a:rPr lang="en-US" sz="1200" dirty="0" err="1"/>
              <a:t>Epilepsia</a:t>
            </a:r>
            <a:r>
              <a:rPr lang="en-US" sz="1200" dirty="0"/>
              <a:t> 1994, 35: 258-63.</a:t>
            </a:r>
          </a:p>
        </p:txBody>
      </p:sp>
    </p:spTree>
    <p:extLst>
      <p:ext uri="{BB962C8B-B14F-4D97-AF65-F5344CB8AC3E}">
        <p14:creationId xmlns:p14="http://schemas.microsoft.com/office/powerpoint/2010/main" val="37039830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653" y="198438"/>
            <a:ext cx="8229600" cy="1143000"/>
          </a:xfrm>
        </p:spPr>
        <p:txBody>
          <a:bodyPr/>
          <a:lstStyle/>
          <a:p>
            <a:r>
              <a:rPr lang="en-US" sz="4000" dirty="0"/>
              <a:t>Seizures after TBI</a:t>
            </a:r>
          </a:p>
        </p:txBody>
      </p:sp>
      <p:sp>
        <p:nvSpPr>
          <p:cNvPr id="3" name="Content Placeholder 2"/>
          <p:cNvSpPr>
            <a:spLocks noGrp="1"/>
          </p:cNvSpPr>
          <p:nvPr>
            <p:ph idx="1"/>
          </p:nvPr>
        </p:nvSpPr>
        <p:spPr>
          <a:xfrm>
            <a:off x="457200" y="1085931"/>
            <a:ext cx="8229600" cy="4525963"/>
          </a:xfrm>
        </p:spPr>
        <p:txBody>
          <a:bodyPr/>
          <a:lstStyle/>
          <a:p>
            <a:r>
              <a:rPr lang="en-US" dirty="0"/>
              <a:t>Early (&lt; 1 week)</a:t>
            </a:r>
          </a:p>
          <a:p>
            <a:r>
              <a:rPr lang="en-US" dirty="0"/>
              <a:t>Late (&gt; 1 week)	</a:t>
            </a:r>
          </a:p>
        </p:txBody>
      </p:sp>
      <p:pic>
        <p:nvPicPr>
          <p:cNvPr id="1026" name="Picture 2" descr="H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9810" y="476330"/>
            <a:ext cx="2819400" cy="12192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epilepsyode3.prod.acquia-sites.com/sites/default/files/upload/image/Late%20Seizures%20After%20TB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51039"/>
            <a:ext cx="9144000" cy="4866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79585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152400" y="381000"/>
            <a:ext cx="5163672" cy="1219200"/>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7239000" y="3200400"/>
            <a:ext cx="1590675" cy="2076450"/>
          </a:xfrm>
          <a:prstGeom prst="rect">
            <a:avLst/>
          </a:prstGeom>
          <a:noFill/>
          <a:ln w="9525">
            <a:noFill/>
            <a:miter lim="800000"/>
            <a:headEnd/>
            <a:tailEnd/>
          </a:ln>
        </p:spPr>
      </p:pic>
      <p:pic>
        <p:nvPicPr>
          <p:cNvPr id="3076" name="Picture 4"/>
          <p:cNvPicPr>
            <a:picLocks noChangeAspect="1" noChangeArrowheads="1"/>
          </p:cNvPicPr>
          <p:nvPr/>
        </p:nvPicPr>
        <p:blipFill>
          <a:blip r:embed="rId5" cstate="print"/>
          <a:srcRect/>
          <a:stretch>
            <a:fillRect/>
          </a:stretch>
        </p:blipFill>
        <p:spPr bwMode="auto">
          <a:xfrm>
            <a:off x="228600" y="1981200"/>
            <a:ext cx="6858000" cy="4279006"/>
          </a:xfrm>
          <a:prstGeom prst="rect">
            <a:avLst/>
          </a:prstGeom>
          <a:noFill/>
          <a:ln w="9525">
            <a:noFill/>
            <a:miter lim="800000"/>
            <a:headEnd/>
            <a:tailEnd/>
          </a:ln>
        </p:spPr>
      </p:pic>
      <p:pic>
        <p:nvPicPr>
          <p:cNvPr id="3077" name="Picture 5"/>
          <p:cNvPicPr>
            <a:picLocks noChangeAspect="1" noChangeArrowheads="1"/>
          </p:cNvPicPr>
          <p:nvPr/>
        </p:nvPicPr>
        <p:blipFill>
          <a:blip r:embed="rId6" cstate="print"/>
          <a:srcRect/>
          <a:stretch>
            <a:fillRect/>
          </a:stretch>
        </p:blipFill>
        <p:spPr bwMode="auto">
          <a:xfrm>
            <a:off x="152400" y="1676400"/>
            <a:ext cx="2066925" cy="161925"/>
          </a:xfrm>
          <a:prstGeom prst="rect">
            <a:avLst/>
          </a:prstGeom>
          <a:noFill/>
          <a:ln w="9525">
            <a:noFill/>
            <a:miter lim="800000"/>
            <a:headEnd/>
            <a:tailEnd/>
          </a:ln>
        </p:spPr>
      </p:pic>
      <p:pic>
        <p:nvPicPr>
          <p:cNvPr id="3078" name="Picture 6"/>
          <p:cNvPicPr>
            <a:picLocks noChangeAspect="1" noChangeArrowheads="1"/>
          </p:cNvPicPr>
          <p:nvPr/>
        </p:nvPicPr>
        <p:blipFill>
          <a:blip r:embed="rId7" cstate="print"/>
          <a:srcRect/>
          <a:stretch>
            <a:fillRect/>
          </a:stretch>
        </p:blipFill>
        <p:spPr bwMode="auto">
          <a:xfrm>
            <a:off x="5486400" y="381000"/>
            <a:ext cx="3387969" cy="1295400"/>
          </a:xfrm>
          <a:prstGeom prst="rect">
            <a:avLst/>
          </a:prstGeom>
          <a:noFill/>
          <a:ln w="9525">
            <a:noFill/>
            <a:miter lim="800000"/>
            <a:headEnd/>
            <a:tailEnd/>
          </a:ln>
        </p:spPr>
      </p:pic>
      <p:sp>
        <p:nvSpPr>
          <p:cNvPr id="9" name="Oval 8"/>
          <p:cNvSpPr/>
          <p:nvPr/>
        </p:nvSpPr>
        <p:spPr>
          <a:xfrm>
            <a:off x="1447800" y="4876800"/>
            <a:ext cx="762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962400" y="4876800"/>
            <a:ext cx="914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08539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sz="quarter" idx="1"/>
          </p:nvPr>
        </p:nvPicPr>
        <p:blipFill>
          <a:blip r:embed="rId3" cstate="print"/>
          <a:srcRect/>
          <a:stretch>
            <a:fillRect/>
          </a:stretch>
        </p:blipFill>
        <p:spPr bwMode="auto">
          <a:xfrm>
            <a:off x="348456" y="1794290"/>
            <a:ext cx="8410575" cy="3190875"/>
          </a:xfrm>
          <a:prstGeom prst="rect">
            <a:avLst/>
          </a:prstGeom>
          <a:noFill/>
          <a:ln w="9525">
            <a:noFill/>
            <a:miter lim="800000"/>
            <a:headEnd/>
            <a:tailEnd/>
          </a:ln>
        </p:spPr>
      </p:pic>
      <p:sp>
        <p:nvSpPr>
          <p:cNvPr id="3" name="Rectangle 2"/>
          <p:cNvSpPr/>
          <p:nvPr/>
        </p:nvSpPr>
        <p:spPr>
          <a:xfrm>
            <a:off x="348456" y="5678637"/>
            <a:ext cx="7054381" cy="461665"/>
          </a:xfrm>
          <a:prstGeom prst="rect">
            <a:avLst/>
          </a:prstGeom>
        </p:spPr>
        <p:txBody>
          <a:bodyPr wrap="square">
            <a:spAutoFit/>
          </a:bodyPr>
          <a:lstStyle/>
          <a:p>
            <a:r>
              <a:rPr lang="en-US" sz="1200" dirty="0" err="1"/>
              <a:t>Salmenperä</a:t>
            </a:r>
            <a:r>
              <a:rPr lang="en-US" sz="1200" dirty="0"/>
              <a:t> T, </a:t>
            </a:r>
            <a:r>
              <a:rPr lang="en-US" sz="1200" dirty="0" err="1"/>
              <a:t>Kälviäinen</a:t>
            </a:r>
            <a:r>
              <a:rPr lang="en-US" sz="1200" dirty="0"/>
              <a:t> R, </a:t>
            </a:r>
            <a:r>
              <a:rPr lang="en-US" sz="1200" dirty="0" err="1"/>
              <a:t>Partanen</a:t>
            </a:r>
            <a:r>
              <a:rPr lang="en-US" sz="1200" dirty="0"/>
              <a:t> K, </a:t>
            </a:r>
            <a:r>
              <a:rPr lang="en-US" sz="1200" dirty="0" err="1"/>
              <a:t>Pitkänen</a:t>
            </a:r>
            <a:r>
              <a:rPr lang="en-US" sz="1200" dirty="0"/>
              <a:t> A.  Quantitative MRI </a:t>
            </a:r>
            <a:r>
              <a:rPr lang="en-US" sz="1200" dirty="0" err="1"/>
              <a:t>volumetry</a:t>
            </a:r>
            <a:r>
              <a:rPr lang="en-US" sz="1200" dirty="0"/>
              <a:t> of the entorhinal cortex in temporal lobe epilepsy.  Seizure 2000, 9: 208-215.</a:t>
            </a:r>
          </a:p>
        </p:txBody>
      </p:sp>
    </p:spTree>
    <p:extLst>
      <p:ext uri="{BB962C8B-B14F-4D97-AF65-F5344CB8AC3E}">
        <p14:creationId xmlns:p14="http://schemas.microsoft.com/office/powerpoint/2010/main" val="3568184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57200" y="1212314"/>
            <a:ext cx="8573267" cy="4999766"/>
          </a:xfrm>
          <a:prstGeom prst="rect">
            <a:avLst/>
          </a:prstGeom>
        </p:spPr>
      </p:pic>
      <p:sp>
        <p:nvSpPr>
          <p:cNvPr id="5" name="Title 1"/>
          <p:cNvSpPr txBox="1">
            <a:spLocks/>
          </p:cNvSpPr>
          <p:nvPr/>
        </p:nvSpPr>
        <p:spPr>
          <a:xfrm>
            <a:off x="609600" y="427038"/>
            <a:ext cx="8229600" cy="1143000"/>
          </a:xfrm>
          <a:prstGeom prst="rect">
            <a:avLst/>
          </a:prstGeom>
        </p:spPr>
        <p:txBody>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r>
              <a:rPr lang="en-US" dirty="0"/>
              <a:t>ILAE 2022 Classification and Definitions</a:t>
            </a:r>
          </a:p>
        </p:txBody>
      </p:sp>
    </p:spTree>
    <p:extLst>
      <p:ext uri="{BB962C8B-B14F-4D97-AF65-F5344CB8AC3E}">
        <p14:creationId xmlns:p14="http://schemas.microsoft.com/office/powerpoint/2010/main" val="25590914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3"/>
          <p:cNvSpPr>
            <a:spLocks noGrp="1" noChangeArrowheads="1"/>
          </p:cNvSpPr>
          <p:nvPr>
            <p:ph sz="quarter" idx="1"/>
          </p:nvPr>
        </p:nvSpPr>
        <p:spPr>
          <a:xfrm>
            <a:off x="457200" y="1905000"/>
            <a:ext cx="3200400" cy="3962400"/>
          </a:xfrm>
        </p:spPr>
        <p:txBody>
          <a:bodyPr/>
          <a:lstStyle/>
          <a:p>
            <a:pPr>
              <a:buFont typeface="Wingdings" pitchFamily="2" charset="2"/>
              <a:buChar char="v"/>
            </a:pPr>
            <a:r>
              <a:rPr lang="en-US" sz="2400" dirty="0"/>
              <a:t>Childhood AIS (IPSS) </a:t>
            </a:r>
          </a:p>
          <a:p>
            <a:pPr lvl="1">
              <a:buFont typeface="Wingdings" pitchFamily="2" charset="2"/>
              <a:buChar char="v"/>
            </a:pPr>
            <a:r>
              <a:rPr lang="en-US" sz="1800" dirty="0"/>
              <a:t>N=676</a:t>
            </a:r>
          </a:p>
          <a:p>
            <a:pPr lvl="1">
              <a:buFont typeface="Wingdings" pitchFamily="2" charset="2"/>
              <a:buChar char="v"/>
            </a:pPr>
            <a:r>
              <a:rPr lang="en-US" sz="1800" dirty="0"/>
              <a:t>2003-2007</a:t>
            </a:r>
          </a:p>
          <a:p>
            <a:pPr lvl="1">
              <a:buFont typeface="Wingdings" pitchFamily="2" charset="2"/>
              <a:buChar char="v"/>
            </a:pPr>
            <a:r>
              <a:rPr lang="en-US" sz="1800" dirty="0"/>
              <a:t>30 centers</a:t>
            </a:r>
          </a:p>
          <a:p>
            <a:pPr lvl="1">
              <a:buFont typeface="Wingdings" pitchFamily="2" charset="2"/>
              <a:buChar char="v"/>
            </a:pPr>
            <a:r>
              <a:rPr lang="en-US" sz="1800" dirty="0"/>
              <a:t>Median age – 5.9 y</a:t>
            </a:r>
          </a:p>
          <a:p>
            <a:pPr lvl="1">
              <a:buFont typeface="Wingdings" pitchFamily="2" charset="2"/>
              <a:buChar char="v"/>
            </a:pPr>
            <a:r>
              <a:rPr lang="en-US" sz="1800" dirty="0"/>
              <a:t>52% with multiple RF</a:t>
            </a:r>
          </a:p>
        </p:txBody>
      </p:sp>
      <p:sp>
        <p:nvSpPr>
          <p:cNvPr id="23554" name="Line 4"/>
          <p:cNvSpPr>
            <a:spLocks noChangeShapeType="1"/>
          </p:cNvSpPr>
          <p:nvPr/>
        </p:nvSpPr>
        <p:spPr bwMode="auto">
          <a:xfrm>
            <a:off x="304800" y="1295400"/>
            <a:ext cx="8382000" cy="0"/>
          </a:xfrm>
          <a:prstGeom prst="line">
            <a:avLst/>
          </a:prstGeom>
          <a:noFill/>
          <a:ln w="12700">
            <a:solidFill>
              <a:srgbClr val="7030A0"/>
            </a:solidFill>
            <a:round/>
            <a:headEnd/>
            <a:tailEnd/>
          </a:ln>
        </p:spPr>
        <p:txBody>
          <a:bodyPr/>
          <a:lstStyle/>
          <a:p>
            <a:endParaRPr lang="en-US"/>
          </a:p>
        </p:txBody>
      </p:sp>
      <p:sp>
        <p:nvSpPr>
          <p:cNvPr id="11" name="Rectangle 15"/>
          <p:cNvSpPr>
            <a:spLocks noChangeArrowheads="1"/>
          </p:cNvSpPr>
          <p:nvPr/>
        </p:nvSpPr>
        <p:spPr bwMode="auto">
          <a:xfrm>
            <a:off x="304800" y="304800"/>
            <a:ext cx="8839200" cy="990600"/>
          </a:xfrm>
          <a:prstGeom prst="rect">
            <a:avLst/>
          </a:prstGeom>
          <a:noFill/>
          <a:ln w="9525">
            <a:noFill/>
            <a:miter lim="800000"/>
            <a:headEnd/>
            <a:tailEnd/>
          </a:ln>
          <a:effectLst/>
        </p:spPr>
        <p:txBody>
          <a:bodyPr anchor="ctr"/>
          <a:lstStyle/>
          <a:p>
            <a:pPr>
              <a:lnSpc>
                <a:spcPct val="80000"/>
              </a:lnSpc>
              <a:defRPr/>
            </a:pPr>
            <a:r>
              <a:rPr lang="en-US" sz="3600" dirty="0">
                <a:solidFill>
                  <a:schemeClr val="tx2"/>
                </a:solidFill>
                <a:latin typeface="+mj-lt"/>
                <a:cs typeface="Arial" pitchFamily="34" charset="0"/>
              </a:rPr>
              <a:t>Risk</a:t>
            </a:r>
            <a:r>
              <a:rPr lang="en-US" sz="3600" dirty="0">
                <a:solidFill>
                  <a:schemeClr val="tx2"/>
                </a:solidFill>
                <a:latin typeface="Arial" pitchFamily="34" charset="0"/>
                <a:cs typeface="Arial" pitchFamily="34" charset="0"/>
              </a:rPr>
              <a:t> Factors – Stroke in Children</a:t>
            </a:r>
            <a:endParaRPr lang="en-US" sz="3600" dirty="0">
              <a:solidFill>
                <a:schemeClr val="tx2"/>
              </a:solidFill>
              <a:effectLst>
                <a:outerShdw blurRad="38100" dist="38100" dir="2700000" algn="tl">
                  <a:srgbClr val="000000"/>
                </a:outerShdw>
              </a:effectLst>
              <a:latin typeface="Arial" pitchFamily="34" charset="0"/>
              <a:cs typeface="Arial" pitchFamily="34" charset="0"/>
            </a:endParaRPr>
          </a:p>
        </p:txBody>
      </p:sp>
      <p:sp>
        <p:nvSpPr>
          <p:cNvPr id="23556" name="Text Box 16"/>
          <p:cNvSpPr txBox="1">
            <a:spLocks noChangeArrowheads="1"/>
          </p:cNvSpPr>
          <p:nvPr/>
        </p:nvSpPr>
        <p:spPr bwMode="auto">
          <a:xfrm>
            <a:off x="304800" y="6019800"/>
            <a:ext cx="8686800" cy="461963"/>
          </a:xfrm>
          <a:prstGeom prst="rect">
            <a:avLst/>
          </a:prstGeom>
          <a:noFill/>
          <a:ln w="9525">
            <a:noFill/>
            <a:miter lim="800000"/>
            <a:headEnd/>
            <a:tailEnd/>
          </a:ln>
        </p:spPr>
        <p:txBody>
          <a:bodyPr>
            <a:spAutoFit/>
          </a:bodyPr>
          <a:lstStyle/>
          <a:p>
            <a:pPr>
              <a:spcBef>
                <a:spcPct val="50000"/>
              </a:spcBef>
            </a:pPr>
            <a:r>
              <a:rPr lang="en-US" sz="1200">
                <a:solidFill>
                  <a:srgbClr val="0070C0"/>
                </a:solidFill>
                <a:latin typeface="Arial" charset="0"/>
                <a:cs typeface="Arial" charset="0"/>
              </a:rPr>
              <a:t>Mackay MT, Wiznitzer M, Benedict SL, Lee KJ, Deveber GA, Ganesan V; International Pediatric Stroke Study Group. Arterial ischemic stroke risk factors: the International Pediatric Stroke Study. Ann Neurol. 2011</a:t>
            </a:r>
          </a:p>
        </p:txBody>
      </p:sp>
      <p:sp>
        <p:nvSpPr>
          <p:cNvPr id="14" name="TextBox 13"/>
          <p:cNvSpPr txBox="1"/>
          <p:nvPr/>
        </p:nvSpPr>
        <p:spPr>
          <a:xfrm>
            <a:off x="4495800" y="1524000"/>
            <a:ext cx="4114800" cy="461963"/>
          </a:xfrm>
          <a:prstGeom prst="rect">
            <a:avLst/>
          </a:prstGeom>
          <a:noFill/>
        </p:spPr>
        <p:txBody>
          <a:bodyPr>
            <a:spAutoFit/>
          </a:bodyPr>
          <a:lstStyle/>
          <a:p>
            <a:pPr algn="ctr">
              <a:defRPr/>
            </a:pPr>
            <a:r>
              <a:rPr lang="en-US" b="1" dirty="0">
                <a:solidFill>
                  <a:schemeClr val="accent2">
                    <a:lumMod val="75000"/>
                  </a:schemeClr>
                </a:solidFill>
                <a:latin typeface="Arial" pitchFamily="34" charset="0"/>
                <a:cs typeface="Arial" pitchFamily="34" charset="0"/>
              </a:rPr>
              <a:t>Risk Factors </a:t>
            </a:r>
          </a:p>
        </p:txBody>
      </p:sp>
      <p:sp>
        <p:nvSpPr>
          <p:cNvPr id="23559" name="TextBox 14"/>
          <p:cNvSpPr txBox="1">
            <a:spLocks noChangeArrowheads="1"/>
          </p:cNvSpPr>
          <p:nvPr/>
        </p:nvSpPr>
        <p:spPr bwMode="auto">
          <a:xfrm>
            <a:off x="5715000" y="5402263"/>
            <a:ext cx="2667000" cy="307975"/>
          </a:xfrm>
          <a:prstGeom prst="rect">
            <a:avLst/>
          </a:prstGeom>
          <a:noFill/>
          <a:ln w="9525">
            <a:noFill/>
            <a:miter lim="800000"/>
            <a:headEnd/>
            <a:tailEnd/>
          </a:ln>
        </p:spPr>
        <p:txBody>
          <a:bodyPr>
            <a:spAutoFit/>
          </a:bodyPr>
          <a:lstStyle/>
          <a:p>
            <a:r>
              <a:rPr lang="en-US" sz="1400">
                <a:latin typeface="Arial" charset="0"/>
                <a:cs typeface="Arial" charset="0"/>
              </a:rPr>
              <a:t>Percentage of Total Cases</a:t>
            </a:r>
          </a:p>
        </p:txBody>
      </p:sp>
      <p:pic>
        <p:nvPicPr>
          <p:cNvPr id="23566"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1600" y="2049463"/>
            <a:ext cx="48006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81882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Focal Cerebral </a:t>
            </a:r>
            <a:r>
              <a:rPr lang="en-US" dirty="0" err="1"/>
              <a:t>Arteriopathy</a:t>
            </a:r>
            <a:r>
              <a:rPr lang="en-US" dirty="0"/>
              <a:t> </a:t>
            </a:r>
          </a:p>
        </p:txBody>
      </p:sp>
      <p:pic>
        <p:nvPicPr>
          <p:cNvPr id="12" name="Picture 2"/>
          <p:cNvPicPr>
            <a:picLocks noGrp="1" noChangeAspect="1" noChangeArrowheads="1"/>
          </p:cNvPicPr>
          <p:nvPr>
            <p:ph sz="quarter" idx="1"/>
          </p:nvPr>
        </p:nvPicPr>
        <p:blipFill rotWithShape="1">
          <a:blip r:embed="rId2">
            <a:extLst>
              <a:ext uri="{28A0092B-C50C-407E-A947-70E740481C1C}">
                <a14:useLocalDpi xmlns:a14="http://schemas.microsoft.com/office/drawing/2010/main" val="0"/>
              </a:ext>
            </a:extLst>
          </a:blip>
          <a:srcRect l="13667" t="10922" r="63696" b="61426"/>
          <a:stretch/>
        </p:blipFill>
        <p:spPr bwMode="auto">
          <a:xfrm>
            <a:off x="1143000" y="1676400"/>
            <a:ext cx="3200400" cy="2197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190" t="50000" r="62793" b="2173"/>
          <a:stretch/>
        </p:blipFill>
        <p:spPr bwMode="auto">
          <a:xfrm>
            <a:off x="4112728" y="4064332"/>
            <a:ext cx="1986165" cy="2412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0634" r="11284"/>
          <a:stretch/>
        </p:blipFill>
        <p:spPr bwMode="auto">
          <a:xfrm>
            <a:off x="6172200" y="1534610"/>
            <a:ext cx="2513636" cy="5032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527127" y="4874567"/>
            <a:ext cx="3584636" cy="461665"/>
          </a:xfrm>
          <a:prstGeom prst="rect">
            <a:avLst/>
          </a:prstGeom>
          <a:noFill/>
        </p:spPr>
        <p:txBody>
          <a:bodyPr wrap="none" rtlCol="0">
            <a:spAutoFit/>
          </a:bodyPr>
          <a:lstStyle/>
          <a:p>
            <a:r>
              <a:rPr lang="en-US" dirty="0"/>
              <a:t>Imaging 6 years post stroke</a:t>
            </a:r>
          </a:p>
        </p:txBody>
      </p:sp>
    </p:spTree>
    <p:extLst>
      <p:ext uri="{BB962C8B-B14F-4D97-AF65-F5344CB8AC3E}">
        <p14:creationId xmlns:p14="http://schemas.microsoft.com/office/powerpoint/2010/main" val="8737138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Infection</a:t>
            </a:r>
          </a:p>
        </p:txBody>
      </p:sp>
      <p:sp>
        <p:nvSpPr>
          <p:cNvPr id="3" name="Content Placeholder 2"/>
          <p:cNvSpPr>
            <a:spLocks noGrp="1"/>
          </p:cNvSpPr>
          <p:nvPr>
            <p:ph idx="1"/>
          </p:nvPr>
        </p:nvSpPr>
        <p:spPr/>
        <p:txBody>
          <a:bodyPr/>
          <a:lstStyle/>
          <a:p>
            <a:r>
              <a:rPr lang="en-US" dirty="0"/>
              <a:t>Viral encephalitis</a:t>
            </a:r>
          </a:p>
          <a:p>
            <a:r>
              <a:rPr lang="en-US" dirty="0"/>
              <a:t>Bacterial meningitis</a:t>
            </a:r>
          </a:p>
          <a:p>
            <a:r>
              <a:rPr lang="en-US" dirty="0"/>
              <a:t>Abscess</a:t>
            </a:r>
          </a:p>
          <a:p>
            <a:r>
              <a:rPr lang="en-US" dirty="0" err="1"/>
              <a:t>Neurocysticercosis</a:t>
            </a:r>
            <a:endParaRPr lang="en-US" dirty="0"/>
          </a:p>
          <a:p>
            <a:r>
              <a:rPr lang="en-US" dirty="0"/>
              <a:t>Cerebral malaria</a:t>
            </a:r>
          </a:p>
          <a:p>
            <a:r>
              <a:rPr lang="en-US" dirty="0"/>
              <a:t>TORCH infections (toxoplasmosis, rubella, CMV, HSV, </a:t>
            </a:r>
            <a:r>
              <a:rPr lang="en-US" dirty="0" err="1"/>
              <a:t>Zika</a:t>
            </a:r>
            <a:r>
              <a:rPr lang="en-US" dirty="0"/>
              <a:t>, </a:t>
            </a:r>
            <a:r>
              <a:rPr lang="en-US" dirty="0" err="1"/>
              <a:t>etc</a:t>
            </a:r>
            <a:r>
              <a:rPr lang="en-US" dirty="0"/>
              <a:t>)</a:t>
            </a:r>
          </a:p>
          <a:p>
            <a:r>
              <a:rPr lang="en-US" dirty="0"/>
              <a:t>Tuberculosis</a:t>
            </a:r>
          </a:p>
          <a:p>
            <a:r>
              <a:rPr lang="en-US" dirty="0"/>
              <a:t>HIV</a:t>
            </a:r>
          </a:p>
          <a:p>
            <a:r>
              <a:rPr lang="en-US" dirty="0"/>
              <a:t>HSV</a:t>
            </a:r>
          </a:p>
          <a:p>
            <a:r>
              <a:rPr lang="en-US" dirty="0" err="1"/>
              <a:t>Etc</a:t>
            </a:r>
            <a:r>
              <a:rPr lang="en-US" dirty="0"/>
              <a:t> </a:t>
            </a:r>
          </a:p>
        </p:txBody>
      </p:sp>
    </p:spTree>
    <p:extLst>
      <p:ext uri="{BB962C8B-B14F-4D97-AF65-F5344CB8AC3E}">
        <p14:creationId xmlns:p14="http://schemas.microsoft.com/office/powerpoint/2010/main" val="3350724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Immune Etiology</a:t>
            </a:r>
          </a:p>
        </p:txBody>
      </p:sp>
      <p:sp>
        <p:nvSpPr>
          <p:cNvPr id="3" name="Content Placeholder 2"/>
          <p:cNvSpPr>
            <a:spLocks noGrp="1"/>
          </p:cNvSpPr>
          <p:nvPr>
            <p:ph idx="1"/>
          </p:nvPr>
        </p:nvSpPr>
        <p:spPr>
          <a:xfrm>
            <a:off x="457200" y="1513318"/>
            <a:ext cx="8229600" cy="4525963"/>
          </a:xfrm>
        </p:spPr>
        <p:txBody>
          <a:bodyPr/>
          <a:lstStyle/>
          <a:p>
            <a:endParaRPr lang="en-US" u="sng" dirty="0">
              <a:hlinkClick r:id="rId2"/>
            </a:endParaRPr>
          </a:p>
          <a:p>
            <a:r>
              <a:rPr lang="en-US" u="sng" dirty="0">
                <a:hlinkClick r:id="rId2"/>
              </a:rPr>
              <a:t>ANTI-NMDA RECEPTOR ENCEPHALITIS</a:t>
            </a:r>
            <a:endParaRPr lang="en-US" u="sng" dirty="0"/>
          </a:p>
          <a:p>
            <a:r>
              <a:rPr lang="en-US" u="sng" dirty="0">
                <a:hlinkClick r:id="rId3"/>
              </a:rPr>
              <a:t>VOLTAGE-GATED POTASSIUM CHANNEL ANTIBODY</a:t>
            </a:r>
            <a:endParaRPr lang="en-US" u="sng" dirty="0"/>
          </a:p>
          <a:p>
            <a:r>
              <a:rPr lang="en-US" u="sng" dirty="0">
                <a:hlinkClick r:id="rId4"/>
              </a:rPr>
              <a:t>GAD65 ANTIBODY</a:t>
            </a:r>
            <a:endParaRPr lang="en-US" u="sng" dirty="0"/>
          </a:p>
          <a:p>
            <a:r>
              <a:rPr lang="en-US" u="sng" dirty="0">
                <a:hlinkClick r:id="rId5"/>
              </a:rPr>
              <a:t>GABA-B RECEPTOR ANTIBODY</a:t>
            </a:r>
            <a:endParaRPr lang="en-US" u="sng" dirty="0"/>
          </a:p>
          <a:p>
            <a:r>
              <a:rPr lang="en-US" u="sng" dirty="0">
                <a:hlinkClick r:id="rId6"/>
              </a:rPr>
              <a:t>AMPA RECEPTOR ANTIBODY</a:t>
            </a:r>
            <a:endParaRPr lang="en-US" u="sng" dirty="0"/>
          </a:p>
          <a:p>
            <a:r>
              <a:rPr lang="en-US" u="sng" dirty="0">
                <a:hlinkClick r:id="rId7"/>
              </a:rPr>
              <a:t>STEROID-RESPONSIVE ENCEPHALOPATHY ASSOCIATED WITH THYROID DISEASE</a:t>
            </a:r>
            <a:endParaRPr lang="en-US" u="sng" dirty="0"/>
          </a:p>
          <a:p>
            <a:r>
              <a:rPr lang="en-US" u="sng" dirty="0">
                <a:hlinkClick r:id="rId8"/>
              </a:rPr>
              <a:t>CELIAC DISEASE, EPILEPSY AND CEREBRAL CALCIFICATION SYNDROME</a:t>
            </a:r>
            <a:endParaRPr lang="en-US" u="sng" dirty="0"/>
          </a:p>
        </p:txBody>
      </p:sp>
      <p:sp>
        <p:nvSpPr>
          <p:cNvPr id="4" name="TextBox 3"/>
          <p:cNvSpPr txBox="1"/>
          <p:nvPr/>
        </p:nvSpPr>
        <p:spPr>
          <a:xfrm>
            <a:off x="1049412" y="5854615"/>
            <a:ext cx="4259018" cy="369332"/>
          </a:xfrm>
          <a:prstGeom prst="rect">
            <a:avLst/>
          </a:prstGeom>
          <a:noFill/>
        </p:spPr>
        <p:txBody>
          <a:bodyPr wrap="square" rtlCol="0">
            <a:spAutoFit/>
          </a:bodyPr>
          <a:lstStyle/>
          <a:p>
            <a:r>
              <a:rPr lang="en-US" dirty="0"/>
              <a:t>Epilepsydiagnosis.org</a:t>
            </a:r>
          </a:p>
        </p:txBody>
      </p:sp>
    </p:spTree>
    <p:extLst>
      <p:ext uri="{BB962C8B-B14F-4D97-AF65-F5344CB8AC3E}">
        <p14:creationId xmlns:p14="http://schemas.microsoft.com/office/powerpoint/2010/main" val="11037178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228599" y="228600"/>
            <a:ext cx="8677189" cy="60960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a:stretch>
            <a:fillRect/>
          </a:stretch>
        </p:blipFill>
        <p:spPr bwMode="auto">
          <a:xfrm>
            <a:off x="2971800" y="6638925"/>
            <a:ext cx="2877185" cy="219075"/>
          </a:xfrm>
          <a:prstGeom prst="rect">
            <a:avLst/>
          </a:prstGeom>
          <a:noFill/>
          <a:ln w="9525">
            <a:noFill/>
            <a:miter lim="800000"/>
            <a:headEnd/>
            <a:tailEnd/>
          </a:ln>
          <a:effectLst/>
        </p:spPr>
      </p:pic>
      <p:sp>
        <p:nvSpPr>
          <p:cNvPr id="4" name="Rounded Rectangle 3"/>
          <p:cNvSpPr/>
          <p:nvPr/>
        </p:nvSpPr>
        <p:spPr>
          <a:xfrm>
            <a:off x="304800" y="3657600"/>
            <a:ext cx="8458200" cy="609600"/>
          </a:xfrm>
          <a:prstGeom prst="round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Explosion 1 4"/>
          <p:cNvSpPr/>
          <p:nvPr/>
        </p:nvSpPr>
        <p:spPr>
          <a:xfrm>
            <a:off x="2286000" y="4953000"/>
            <a:ext cx="2590800" cy="990600"/>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Explosion 1 5"/>
          <p:cNvSpPr/>
          <p:nvPr/>
        </p:nvSpPr>
        <p:spPr>
          <a:xfrm>
            <a:off x="5715000" y="4876800"/>
            <a:ext cx="1676400" cy="990600"/>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xplosion 1 6"/>
          <p:cNvSpPr/>
          <p:nvPr/>
        </p:nvSpPr>
        <p:spPr>
          <a:xfrm>
            <a:off x="7391400" y="4876800"/>
            <a:ext cx="1600200" cy="990600"/>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71967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descr="Cover"/>
          <p:cNvPicPr>
            <a:picLocks noChangeAspect="1" noChangeArrowheads="1"/>
          </p:cNvPicPr>
          <p:nvPr/>
        </p:nvPicPr>
        <p:blipFill>
          <a:blip r:embed="rId2"/>
          <a:srcRect/>
          <a:stretch>
            <a:fillRect/>
          </a:stretch>
        </p:blipFill>
        <p:spPr bwMode="auto">
          <a:xfrm>
            <a:off x="158750" y="6310313"/>
            <a:ext cx="2381250" cy="396875"/>
          </a:xfrm>
          <a:prstGeom prst="rect">
            <a:avLst/>
          </a:prstGeom>
          <a:noFill/>
          <a:ln w="9525">
            <a:noFill/>
            <a:miter lim="800000"/>
            <a:headEnd/>
            <a:tailEnd/>
          </a:ln>
        </p:spPr>
      </p:pic>
      <p:sp>
        <p:nvSpPr>
          <p:cNvPr id="25605" name="Rectangle 5"/>
          <p:cNvSpPr>
            <a:spLocks noChangeArrowheads="1"/>
          </p:cNvSpPr>
          <p:nvPr/>
        </p:nvSpPr>
        <p:spPr bwMode="auto">
          <a:xfrm>
            <a:off x="2857500" y="6350000"/>
            <a:ext cx="5556250" cy="231775"/>
          </a:xfrm>
          <a:prstGeom prst="rect">
            <a:avLst/>
          </a:prstGeom>
          <a:noFill/>
          <a:ln w="9525">
            <a:noFill/>
            <a:miter lim="800000"/>
            <a:headEnd/>
            <a:tailEnd/>
          </a:ln>
          <a:effectLst/>
        </p:spPr>
        <p:txBody>
          <a:bodyPr anchor="ctr">
            <a:spAutoFit/>
          </a:bodyPr>
          <a:lstStyle/>
          <a:p>
            <a:r>
              <a:rPr lang="en-US" sz="900">
                <a:solidFill>
                  <a:srgbClr val="999999"/>
                </a:solidFill>
                <a:latin typeface="Calibri" charset="0"/>
              </a:rPr>
              <a:t>© 2016 American Academy of Neurology.  Published by American Academy of Neurology.</a:t>
            </a:r>
          </a:p>
        </p:txBody>
      </p:sp>
      <p:sp>
        <p:nvSpPr>
          <p:cNvPr id="25606" name="Rectangle 6"/>
          <p:cNvSpPr>
            <a:spLocks noChangeArrowheads="1"/>
          </p:cNvSpPr>
          <p:nvPr/>
        </p:nvSpPr>
        <p:spPr bwMode="auto">
          <a:xfrm>
            <a:off x="8572500" y="6350000"/>
            <a:ext cx="476250" cy="231775"/>
          </a:xfrm>
          <a:prstGeom prst="rect">
            <a:avLst/>
          </a:prstGeom>
          <a:noFill/>
          <a:ln w="9525">
            <a:noFill/>
            <a:miter lim="800000"/>
            <a:headEnd/>
            <a:tailEnd/>
          </a:ln>
          <a:effectLst/>
        </p:spPr>
        <p:txBody>
          <a:bodyPr anchor="ctr">
            <a:spAutoFit/>
          </a:bodyPr>
          <a:lstStyle/>
          <a:p>
            <a:pPr algn="ctr"/>
            <a:r>
              <a:rPr lang="en-US" sz="900">
                <a:solidFill>
                  <a:srgbClr val="999999"/>
                </a:solidFill>
                <a:latin typeface="Calibri" charset="0"/>
              </a:rPr>
              <a:t>3</a:t>
            </a:r>
          </a:p>
        </p:txBody>
      </p:sp>
      <p:pic>
        <p:nvPicPr>
          <p:cNvPr id="25607" name="Picture 7" descr="Cover"/>
          <p:cNvPicPr>
            <a:picLocks noChangeAspect="1" noChangeArrowheads="1"/>
          </p:cNvPicPr>
          <p:nvPr/>
        </p:nvPicPr>
        <p:blipFill>
          <a:blip r:embed="rId3"/>
          <a:srcRect/>
          <a:stretch>
            <a:fillRect/>
          </a:stretch>
        </p:blipFill>
        <p:spPr bwMode="auto">
          <a:xfrm>
            <a:off x="228600" y="304800"/>
            <a:ext cx="7086600" cy="5704088"/>
          </a:xfrm>
          <a:prstGeom prst="rect">
            <a:avLst/>
          </a:prstGeom>
          <a:noFill/>
          <a:ln w="9525">
            <a:solidFill>
              <a:srgbClr val="000000"/>
            </a:solidFill>
            <a:miter lim="800000"/>
            <a:headEnd/>
            <a:tailEnd/>
          </a:ln>
        </p:spPr>
      </p:pic>
      <p:sp>
        <p:nvSpPr>
          <p:cNvPr id="25608" name="Rectangle 8"/>
          <p:cNvSpPr>
            <a:spLocks noChangeArrowheads="1"/>
          </p:cNvSpPr>
          <p:nvPr/>
        </p:nvSpPr>
        <p:spPr bwMode="auto">
          <a:xfrm>
            <a:off x="0" y="79375"/>
            <a:ext cx="9128125" cy="444500"/>
          </a:xfrm>
          <a:prstGeom prst="rect">
            <a:avLst/>
          </a:prstGeom>
          <a:noFill/>
          <a:ln w="9525">
            <a:noFill/>
            <a:miter lim="800000"/>
            <a:headEnd/>
            <a:tailEnd/>
          </a:ln>
          <a:effectLst/>
        </p:spPr>
        <p:txBody>
          <a:bodyPr anchor="ctr">
            <a:spAutoFit/>
          </a:bodyPr>
          <a:lstStyle/>
          <a:p>
            <a:pPr algn="ctr"/>
            <a:endParaRPr lang="en-US" sz="2300">
              <a:solidFill>
                <a:srgbClr val="000000"/>
              </a:solidFill>
              <a:latin typeface="Calibri" charset="0"/>
            </a:endParaRPr>
          </a:p>
        </p:txBody>
      </p:sp>
      <p:sp>
        <p:nvSpPr>
          <p:cNvPr id="25609" name="Rectangle 9"/>
          <p:cNvSpPr>
            <a:spLocks noChangeArrowheads="1"/>
          </p:cNvSpPr>
          <p:nvPr/>
        </p:nvSpPr>
        <p:spPr bwMode="auto">
          <a:xfrm>
            <a:off x="5943600" y="3200400"/>
            <a:ext cx="2857500" cy="1466850"/>
          </a:xfrm>
          <a:prstGeom prst="rect">
            <a:avLst/>
          </a:prstGeom>
          <a:solidFill>
            <a:schemeClr val="bg1"/>
          </a:solidFill>
          <a:ln w="9525">
            <a:solidFill>
              <a:schemeClr val="tx1"/>
            </a:solidFill>
            <a:miter lim="800000"/>
            <a:headEnd/>
            <a:tailEnd/>
          </a:ln>
          <a:effectLst/>
        </p:spPr>
        <p:txBody>
          <a:bodyPr anchor="ctr">
            <a:spAutoFit/>
          </a:bodyPr>
          <a:lstStyle/>
          <a:p>
            <a:r>
              <a:rPr lang="en-US" sz="900" b="1" dirty="0">
                <a:solidFill>
                  <a:srgbClr val="000000"/>
                </a:solidFill>
                <a:latin typeface="Calibri" charset="0"/>
              </a:rPr>
              <a:t>Anti-LGI1 encephalitis: Clinical syndrome and long-term follow-up.</a:t>
            </a:r>
          </a:p>
          <a:p>
            <a:r>
              <a:rPr lang="en-US" sz="900" dirty="0">
                <a:solidFill>
                  <a:srgbClr val="000000"/>
                </a:solidFill>
                <a:latin typeface="Calibri" charset="0"/>
              </a:rPr>
              <a:t>van </a:t>
            </a:r>
            <a:r>
              <a:rPr lang="en-US" sz="900" dirty="0" err="1">
                <a:solidFill>
                  <a:srgbClr val="000000"/>
                </a:solidFill>
                <a:latin typeface="Calibri" charset="0"/>
              </a:rPr>
              <a:t>Sonderen</a:t>
            </a:r>
            <a:r>
              <a:rPr lang="en-US" sz="900" dirty="0">
                <a:solidFill>
                  <a:srgbClr val="000000"/>
                </a:solidFill>
                <a:latin typeface="Calibri" charset="0"/>
              </a:rPr>
              <a:t>, Agnes; </a:t>
            </a:r>
            <a:r>
              <a:rPr lang="en-US" sz="900" dirty="0" err="1">
                <a:solidFill>
                  <a:srgbClr val="000000"/>
                </a:solidFill>
                <a:latin typeface="Calibri" charset="0"/>
              </a:rPr>
              <a:t>Thijs</a:t>
            </a:r>
            <a:r>
              <a:rPr lang="en-US" sz="900" dirty="0">
                <a:solidFill>
                  <a:srgbClr val="000000"/>
                </a:solidFill>
                <a:latin typeface="Calibri" charset="0"/>
              </a:rPr>
              <a:t>, Roland;  MD, PhD; </a:t>
            </a:r>
            <a:r>
              <a:rPr lang="en-US" sz="900" dirty="0" err="1">
                <a:solidFill>
                  <a:srgbClr val="000000"/>
                </a:solidFill>
                <a:latin typeface="Calibri" charset="0"/>
              </a:rPr>
              <a:t>Coenders</a:t>
            </a:r>
            <a:r>
              <a:rPr lang="en-US" sz="900" dirty="0">
                <a:solidFill>
                  <a:srgbClr val="000000"/>
                </a:solidFill>
                <a:latin typeface="Calibri" charset="0"/>
              </a:rPr>
              <a:t>, Elias; </a:t>
            </a:r>
            <a:r>
              <a:rPr lang="en-US" sz="900" dirty="0" err="1">
                <a:solidFill>
                  <a:srgbClr val="000000"/>
                </a:solidFill>
                <a:latin typeface="Calibri" charset="0"/>
              </a:rPr>
              <a:t>Jiskoot</a:t>
            </a:r>
            <a:r>
              <a:rPr lang="en-US" sz="900" dirty="0">
                <a:solidFill>
                  <a:srgbClr val="000000"/>
                </a:solidFill>
                <a:latin typeface="Calibri" charset="0"/>
              </a:rPr>
              <a:t>, </a:t>
            </a:r>
            <a:r>
              <a:rPr lang="en-US" sz="900" dirty="0" err="1">
                <a:solidFill>
                  <a:srgbClr val="000000"/>
                </a:solidFill>
                <a:latin typeface="Calibri" charset="0"/>
              </a:rPr>
              <a:t>Lize</a:t>
            </a:r>
            <a:r>
              <a:rPr lang="en-US" sz="900" dirty="0">
                <a:solidFill>
                  <a:srgbClr val="000000"/>
                </a:solidFill>
                <a:latin typeface="Calibri" charset="0"/>
              </a:rPr>
              <a:t>; Sanchez, Esther; de </a:t>
            </a:r>
            <a:r>
              <a:rPr lang="en-US" sz="900" dirty="0" err="1">
                <a:solidFill>
                  <a:srgbClr val="000000"/>
                </a:solidFill>
                <a:latin typeface="Calibri" charset="0"/>
              </a:rPr>
              <a:t>Bruijn</a:t>
            </a:r>
            <a:r>
              <a:rPr lang="en-US" sz="900" dirty="0">
                <a:solidFill>
                  <a:srgbClr val="000000"/>
                </a:solidFill>
                <a:latin typeface="Calibri" charset="0"/>
              </a:rPr>
              <a:t>, </a:t>
            </a:r>
            <a:r>
              <a:rPr lang="en-US" sz="900" dirty="0" err="1">
                <a:solidFill>
                  <a:srgbClr val="000000"/>
                </a:solidFill>
                <a:latin typeface="Calibri" charset="0"/>
              </a:rPr>
              <a:t>Marienke</a:t>
            </a:r>
            <a:r>
              <a:rPr lang="en-US" sz="900" dirty="0">
                <a:solidFill>
                  <a:srgbClr val="000000"/>
                </a:solidFill>
                <a:latin typeface="Calibri" charset="0"/>
              </a:rPr>
              <a:t>; van </a:t>
            </a:r>
            <a:r>
              <a:rPr lang="en-US" sz="900" dirty="0" err="1">
                <a:solidFill>
                  <a:srgbClr val="000000"/>
                </a:solidFill>
                <a:latin typeface="Calibri" charset="0"/>
              </a:rPr>
              <a:t>Coevorden-Hameete</a:t>
            </a:r>
            <a:r>
              <a:rPr lang="en-US" sz="900" dirty="0">
                <a:solidFill>
                  <a:srgbClr val="000000"/>
                </a:solidFill>
                <a:latin typeface="Calibri" charset="0"/>
              </a:rPr>
              <a:t>, </a:t>
            </a:r>
            <a:r>
              <a:rPr lang="en-US" sz="900" dirty="0" err="1">
                <a:solidFill>
                  <a:srgbClr val="000000"/>
                </a:solidFill>
                <a:latin typeface="Calibri" charset="0"/>
              </a:rPr>
              <a:t>Marleen</a:t>
            </a:r>
            <a:r>
              <a:rPr lang="en-US" sz="900" dirty="0">
                <a:solidFill>
                  <a:srgbClr val="000000"/>
                </a:solidFill>
                <a:latin typeface="Calibri" charset="0"/>
              </a:rPr>
              <a:t>; </a:t>
            </a:r>
            <a:r>
              <a:rPr lang="en-US" sz="900" dirty="0" err="1">
                <a:solidFill>
                  <a:srgbClr val="000000"/>
                </a:solidFill>
                <a:latin typeface="Calibri" charset="0"/>
              </a:rPr>
              <a:t>Wirtz</a:t>
            </a:r>
            <a:r>
              <a:rPr lang="en-US" sz="900" dirty="0">
                <a:solidFill>
                  <a:srgbClr val="000000"/>
                </a:solidFill>
                <a:latin typeface="Calibri" charset="0"/>
              </a:rPr>
              <a:t>, Paul;  MD, PhD; </a:t>
            </a:r>
            <a:r>
              <a:rPr lang="en-US" sz="900" dirty="0" err="1">
                <a:solidFill>
                  <a:srgbClr val="000000"/>
                </a:solidFill>
                <a:latin typeface="Calibri" charset="0"/>
              </a:rPr>
              <a:t>Schreurs</a:t>
            </a:r>
            <a:r>
              <a:rPr lang="en-US" sz="900" dirty="0">
                <a:solidFill>
                  <a:srgbClr val="000000"/>
                </a:solidFill>
                <a:latin typeface="Calibri" charset="0"/>
              </a:rPr>
              <a:t>, Marco; </a:t>
            </a:r>
            <a:r>
              <a:rPr lang="en-US" sz="900" dirty="0" err="1">
                <a:solidFill>
                  <a:srgbClr val="000000"/>
                </a:solidFill>
                <a:latin typeface="Calibri" charset="0"/>
              </a:rPr>
              <a:t>Sillevis</a:t>
            </a:r>
            <a:r>
              <a:rPr lang="en-US" sz="900" dirty="0">
                <a:solidFill>
                  <a:srgbClr val="000000"/>
                </a:solidFill>
                <a:latin typeface="Calibri" charset="0"/>
              </a:rPr>
              <a:t> </a:t>
            </a:r>
            <a:r>
              <a:rPr lang="en-US" sz="900" dirty="0" err="1">
                <a:solidFill>
                  <a:srgbClr val="000000"/>
                </a:solidFill>
                <a:latin typeface="Calibri" charset="0"/>
              </a:rPr>
              <a:t>Smitt</a:t>
            </a:r>
            <a:r>
              <a:rPr lang="en-US" sz="900" dirty="0">
                <a:solidFill>
                  <a:srgbClr val="000000"/>
                </a:solidFill>
                <a:latin typeface="Calibri" charset="0"/>
              </a:rPr>
              <a:t>, Peter;  MD, PhD; </a:t>
            </a:r>
            <a:r>
              <a:rPr lang="en-US" sz="900" dirty="0" err="1">
                <a:solidFill>
                  <a:srgbClr val="000000"/>
                </a:solidFill>
                <a:latin typeface="Calibri" charset="0"/>
              </a:rPr>
              <a:t>Titulaer</a:t>
            </a:r>
            <a:r>
              <a:rPr lang="en-US" sz="900" dirty="0">
                <a:solidFill>
                  <a:srgbClr val="000000"/>
                </a:solidFill>
                <a:latin typeface="Calibri" charset="0"/>
              </a:rPr>
              <a:t>, Maarten;  MD, PhD</a:t>
            </a:r>
          </a:p>
          <a:p>
            <a:endParaRPr lang="en-US" sz="900" dirty="0">
              <a:solidFill>
                <a:srgbClr val="000000"/>
              </a:solidFill>
              <a:latin typeface="Calibri" charset="0"/>
            </a:endParaRPr>
          </a:p>
          <a:p>
            <a:r>
              <a:rPr lang="en-US" sz="900" dirty="0">
                <a:solidFill>
                  <a:srgbClr val="000000"/>
                </a:solidFill>
                <a:latin typeface="Calibri" charset="0"/>
              </a:rPr>
              <a:t>Neurology. 87(14):1449-1456, October 04, 2016.</a:t>
            </a:r>
          </a:p>
          <a:p>
            <a:r>
              <a:rPr lang="en-US" sz="900" dirty="0">
                <a:solidFill>
                  <a:srgbClr val="000000"/>
                </a:solidFill>
                <a:latin typeface="Calibri" charset="0"/>
              </a:rPr>
              <a:t>DOI: 10.1212/WNL.0000000000003173</a:t>
            </a:r>
          </a:p>
        </p:txBody>
      </p:sp>
      <p:sp>
        <p:nvSpPr>
          <p:cNvPr id="25610" name="Rectangle 10"/>
          <p:cNvSpPr>
            <a:spLocks noChangeArrowheads="1"/>
          </p:cNvSpPr>
          <p:nvPr/>
        </p:nvSpPr>
        <p:spPr bwMode="auto">
          <a:xfrm>
            <a:off x="4343400" y="457200"/>
            <a:ext cx="4572000" cy="2590800"/>
          </a:xfrm>
          <a:prstGeom prst="rect">
            <a:avLst/>
          </a:prstGeom>
          <a:solidFill>
            <a:schemeClr val="bg1"/>
          </a:solidFill>
          <a:ln w="9525">
            <a:solidFill>
              <a:schemeClr val="tx1"/>
            </a:solidFill>
            <a:miter lim="800000"/>
            <a:headEnd/>
            <a:tailEnd/>
          </a:ln>
          <a:effectLst/>
        </p:spPr>
        <p:txBody>
          <a:bodyPr wrap="square" tIns="0" anchor="ctr">
            <a:spAutoFit/>
          </a:bodyPr>
          <a:lstStyle/>
          <a:p>
            <a:r>
              <a:rPr lang="en-US" sz="1600" dirty="0">
                <a:solidFill>
                  <a:srgbClr val="000000"/>
                </a:solidFill>
                <a:latin typeface="Calibri" charset="0"/>
              </a:rPr>
              <a:t>Presenting symptoms and disease course</a:t>
            </a:r>
          </a:p>
          <a:p>
            <a:r>
              <a:rPr lang="en-US" sz="1600" dirty="0">
                <a:solidFill>
                  <a:srgbClr val="000000"/>
                </a:solidFill>
                <a:latin typeface="Calibri" charset="0"/>
              </a:rPr>
              <a:t>Figure 1. (A) First symptom in 38 patients with anti-</a:t>
            </a:r>
            <a:r>
              <a:rPr lang="en-US" sz="1600" dirty="0" err="1">
                <a:solidFill>
                  <a:srgbClr val="000000"/>
                </a:solidFill>
                <a:latin typeface="Calibri" charset="0"/>
              </a:rPr>
              <a:t>leucine</a:t>
            </a:r>
            <a:r>
              <a:rPr lang="en-US" sz="1600" dirty="0">
                <a:solidFill>
                  <a:srgbClr val="000000"/>
                </a:solidFill>
                <a:latin typeface="Calibri" charset="0"/>
              </a:rPr>
              <a:t>-rich </a:t>
            </a:r>
            <a:r>
              <a:rPr lang="en-US" sz="1600" dirty="0" err="1">
                <a:solidFill>
                  <a:srgbClr val="000000"/>
                </a:solidFill>
                <a:latin typeface="Calibri" charset="0"/>
              </a:rPr>
              <a:t>glioma</a:t>
            </a:r>
            <a:r>
              <a:rPr lang="en-US" sz="1600" dirty="0">
                <a:solidFill>
                  <a:srgbClr val="000000"/>
                </a:solidFill>
                <a:latin typeface="Calibri" charset="0"/>
              </a:rPr>
              <a:t>-inactivated 1 (LGI1) encephalitis. (B) Disease course in anti-LGI1 encephalitis. </a:t>
            </a:r>
          </a:p>
          <a:p>
            <a:r>
              <a:rPr lang="en-US" sz="1600" dirty="0">
                <a:solidFill>
                  <a:srgbClr val="000000"/>
                </a:solidFill>
                <a:latin typeface="Calibri" charset="0"/>
              </a:rPr>
              <a:t>Timeline: median disease progression 22 weeks, median treatment delay 25 weeks, median start of improvement 2 weeks after treatment, median time of recovery 33 weeks. FBDS = </a:t>
            </a:r>
            <a:r>
              <a:rPr lang="en-US" sz="1600" dirty="0" err="1">
                <a:solidFill>
                  <a:srgbClr val="000000"/>
                </a:solidFill>
                <a:latin typeface="Calibri" charset="0"/>
              </a:rPr>
              <a:t>faciobrachial</a:t>
            </a:r>
            <a:r>
              <a:rPr lang="en-US" sz="1600" dirty="0">
                <a:solidFill>
                  <a:srgbClr val="000000"/>
                </a:solidFill>
                <a:latin typeface="Calibri" charset="0"/>
              </a:rPr>
              <a:t> </a:t>
            </a:r>
            <a:r>
              <a:rPr lang="en-US" sz="1600" dirty="0" err="1">
                <a:solidFill>
                  <a:srgbClr val="000000"/>
                </a:solidFill>
                <a:latin typeface="Calibri" charset="0"/>
              </a:rPr>
              <a:t>dystonic</a:t>
            </a:r>
            <a:r>
              <a:rPr lang="en-US" sz="1600" dirty="0">
                <a:solidFill>
                  <a:srgbClr val="000000"/>
                </a:solidFill>
                <a:latin typeface="Calibri" charset="0"/>
              </a:rPr>
              <a:t> seizures; PNS = peripheral nervous system; TC seizure = tonic-</a:t>
            </a:r>
            <a:r>
              <a:rPr lang="en-US" sz="1600" dirty="0" err="1">
                <a:solidFill>
                  <a:srgbClr val="000000"/>
                </a:solidFill>
                <a:latin typeface="Calibri" charset="0"/>
              </a:rPr>
              <a:t>clonic</a:t>
            </a:r>
            <a:r>
              <a:rPr lang="en-US" sz="1600" dirty="0">
                <a:solidFill>
                  <a:srgbClr val="000000"/>
                </a:solidFill>
                <a:latin typeface="Calibri" charset="0"/>
              </a:rPr>
              <a:t> seizure.</a:t>
            </a:r>
          </a:p>
        </p:txBody>
      </p:sp>
    </p:spTree>
    <p:extLst>
      <p:ext uri="{BB962C8B-B14F-4D97-AF65-F5344CB8AC3E}">
        <p14:creationId xmlns:p14="http://schemas.microsoft.com/office/powerpoint/2010/main" val="2139432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a:xfrm>
            <a:off x="424801" y="419084"/>
            <a:ext cx="8228160" cy="724396"/>
          </a:xfrm>
        </p:spPr>
        <p:txBody>
          <a:bodyPr tIns="12801"/>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2800" b="1" dirty="0" err="1"/>
              <a:t>Faciobrachial</a:t>
            </a:r>
            <a:r>
              <a:rPr lang="en-GB" sz="2800" b="1" dirty="0"/>
              <a:t> </a:t>
            </a:r>
            <a:r>
              <a:rPr lang="en-GB" sz="2800" b="1" dirty="0" err="1"/>
              <a:t>dystonic</a:t>
            </a:r>
            <a:r>
              <a:rPr lang="en-GB" sz="2800" b="1" dirty="0"/>
              <a:t> seizures precede Lgi1 antibody limbic encephalitis</a:t>
            </a:r>
          </a:p>
        </p:txBody>
      </p:sp>
      <p:pic>
        <p:nvPicPr>
          <p:cNvPr id="2051" name="Picture 2"/>
          <p:cNvPicPr>
            <a:picLocks noChangeAspect="1" noChangeArrowheads="1"/>
          </p:cNvPicPr>
          <p:nvPr/>
        </p:nvPicPr>
        <p:blipFill>
          <a:blip r:embed="rId3" cstate="print"/>
          <a:srcRect/>
          <a:stretch>
            <a:fillRect/>
          </a:stretch>
        </p:blipFill>
        <p:spPr bwMode="auto">
          <a:xfrm>
            <a:off x="1601685" y="1470502"/>
            <a:ext cx="5762275" cy="3991680"/>
          </a:xfrm>
          <a:prstGeom prst="rect">
            <a:avLst/>
          </a:prstGeom>
          <a:noFill/>
          <a:ln w="9525">
            <a:noFill/>
            <a:round/>
            <a:headEnd/>
            <a:tailEnd/>
          </a:ln>
        </p:spPr>
      </p:pic>
      <p:pic>
        <p:nvPicPr>
          <p:cNvPr id="2052" name="Picture 3"/>
          <p:cNvPicPr>
            <a:picLocks noChangeAspect="1" noChangeArrowheads="1"/>
          </p:cNvPicPr>
          <p:nvPr/>
        </p:nvPicPr>
        <p:blipFill>
          <a:blip r:embed="rId4" cstate="print"/>
          <a:srcRect/>
          <a:stretch>
            <a:fillRect/>
          </a:stretch>
        </p:blipFill>
        <p:spPr bwMode="auto">
          <a:xfrm>
            <a:off x="0" y="0"/>
            <a:ext cx="0" cy="0"/>
          </a:xfrm>
          <a:prstGeom prst="rect">
            <a:avLst/>
          </a:prstGeom>
          <a:noFill/>
          <a:ln w="9525">
            <a:noFill/>
            <a:round/>
            <a:headEnd/>
            <a:tailEnd/>
          </a:ln>
        </p:spPr>
      </p:pic>
      <p:sp>
        <p:nvSpPr>
          <p:cNvPr id="2053" name="Text Box 4"/>
          <p:cNvSpPr txBox="1">
            <a:spLocks noChangeArrowheads="1"/>
          </p:cNvSpPr>
          <p:nvPr/>
        </p:nvSpPr>
        <p:spPr bwMode="auto">
          <a:xfrm>
            <a:off x="115200" y="6205612"/>
            <a:ext cx="6252480" cy="505493"/>
          </a:xfrm>
          <a:prstGeom prst="rect">
            <a:avLst/>
          </a:prstGeom>
          <a:noFill/>
          <a:ln w="9525">
            <a:noFill/>
            <a:round/>
            <a:headEnd/>
            <a:tailEnd/>
          </a:ln>
        </p:spPr>
        <p:txBody>
          <a:bodyPr lIns="81639" tIns="49620" rIns="81639" bIns="40820"/>
          <a:lstStyle/>
          <a:p>
            <a:pPr>
              <a:tabLst>
                <a:tab pos="656650" algn="l"/>
                <a:tab pos="1313299" algn="l"/>
                <a:tab pos="1969949" algn="l"/>
                <a:tab pos="2626599" algn="l"/>
                <a:tab pos="3283248" algn="l"/>
                <a:tab pos="3939898" algn="l"/>
                <a:tab pos="4596548" algn="l"/>
                <a:tab pos="5253198" algn="l"/>
                <a:tab pos="5909847" algn="l"/>
              </a:tabLst>
            </a:pPr>
            <a:r>
              <a:rPr lang="en-GB" sz="1000" b="1" dirty="0">
                <a:solidFill>
                  <a:srgbClr val="000000"/>
                </a:solidFill>
              </a:rPr>
              <a:t>Annals of Neurology</a:t>
            </a:r>
            <a:br>
              <a:rPr lang="en-GB" sz="1000" dirty="0">
                <a:solidFill>
                  <a:srgbClr val="000000"/>
                </a:solidFill>
              </a:rPr>
            </a:br>
            <a:r>
              <a:rPr lang="en-GB" sz="1000" dirty="0">
                <a:solidFill>
                  <a:srgbClr val="000000"/>
                </a:solidFill>
                <a:hlinkClick r:id="rId5"/>
              </a:rPr>
              <a:t>Volume 69, Issue 5, </a:t>
            </a:r>
            <a:r>
              <a:rPr lang="en-GB" sz="1000" dirty="0">
                <a:solidFill>
                  <a:srgbClr val="000000"/>
                </a:solidFill>
              </a:rPr>
              <a:t>pages 892-900, 17 MAR 2011 DOI: 10.1002/ana.22307</a:t>
            </a:r>
            <a:br>
              <a:rPr lang="en-GB" sz="1000" dirty="0">
                <a:solidFill>
                  <a:srgbClr val="000000"/>
                </a:solidFill>
              </a:rPr>
            </a:br>
            <a:r>
              <a:rPr lang="en-GB" sz="1000" dirty="0">
                <a:solidFill>
                  <a:srgbClr val="000000"/>
                </a:solidFill>
                <a:hlinkClick r:id="rId6"/>
              </a:rPr>
              <a:t>http://onlinelibrary.wiley.com/doi/10.1002/ana.22307/full#fig1</a:t>
            </a:r>
          </a:p>
        </p:txBody>
      </p:sp>
    </p:spTree>
    <p:extLst>
      <p:ext uri="{BB962C8B-B14F-4D97-AF65-F5344CB8AC3E}">
        <p14:creationId xmlns:p14="http://schemas.microsoft.com/office/powerpoint/2010/main" val="6741385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Perinatal Insults</a:t>
            </a:r>
          </a:p>
        </p:txBody>
      </p:sp>
      <p:sp>
        <p:nvSpPr>
          <p:cNvPr id="3" name="Content Placeholder 2"/>
          <p:cNvSpPr>
            <a:spLocks noGrp="1"/>
          </p:cNvSpPr>
          <p:nvPr>
            <p:ph idx="1"/>
          </p:nvPr>
        </p:nvSpPr>
        <p:spPr/>
        <p:txBody>
          <a:bodyPr/>
          <a:lstStyle/>
          <a:p>
            <a:r>
              <a:rPr lang="en-US" sz="3200" dirty="0"/>
              <a:t>Periventricular Leukomalacia</a:t>
            </a:r>
          </a:p>
          <a:p>
            <a:r>
              <a:rPr lang="en-US" sz="3200" dirty="0"/>
              <a:t>Intraventricular Hemorrhage</a:t>
            </a:r>
          </a:p>
          <a:p>
            <a:r>
              <a:rPr lang="en-US" sz="3200" dirty="0"/>
              <a:t>Hydrocephalus</a:t>
            </a:r>
          </a:p>
          <a:p>
            <a:r>
              <a:rPr lang="en-US" sz="3200" dirty="0"/>
              <a:t>Hypoxic-Ischemic Encephalopathy</a:t>
            </a:r>
          </a:p>
          <a:p>
            <a:r>
              <a:rPr lang="en-US" sz="3200" dirty="0"/>
              <a:t>Stroke</a:t>
            </a:r>
          </a:p>
        </p:txBody>
      </p:sp>
    </p:spTree>
    <p:extLst>
      <p:ext uri="{BB962C8B-B14F-4D97-AF65-F5344CB8AC3E}">
        <p14:creationId xmlns:p14="http://schemas.microsoft.com/office/powerpoint/2010/main" val="11813570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713" y="987205"/>
            <a:ext cx="8229600" cy="1143000"/>
          </a:xfrm>
        </p:spPr>
        <p:txBody>
          <a:bodyPr/>
          <a:lstStyle/>
          <a:p>
            <a:r>
              <a:rPr lang="en-US" sz="4000" dirty="0" err="1"/>
              <a:t>Cavernoma</a:t>
            </a:r>
            <a:endParaRPr lang="en-US" sz="4000" dirty="0"/>
          </a:p>
        </p:txBody>
      </p:sp>
      <p:sp>
        <p:nvSpPr>
          <p:cNvPr id="3" name="Content Placeholder 2"/>
          <p:cNvSpPr>
            <a:spLocks noGrp="1"/>
          </p:cNvSpPr>
          <p:nvPr>
            <p:ph idx="1"/>
          </p:nvPr>
        </p:nvSpPr>
        <p:spPr>
          <a:xfrm>
            <a:off x="345713" y="1654251"/>
            <a:ext cx="4096390" cy="1509669"/>
          </a:xfrm>
        </p:spPr>
        <p:txBody>
          <a:bodyPr/>
          <a:lstStyle/>
          <a:p>
            <a:r>
              <a:rPr lang="en-US" dirty="0"/>
              <a:t>1% bleeding risk per year</a:t>
            </a:r>
          </a:p>
          <a:p>
            <a:r>
              <a:rPr lang="en-US" dirty="0"/>
              <a:t>Familial CCM – 50% asymptomatic </a:t>
            </a:r>
          </a:p>
        </p:txBody>
      </p:sp>
      <p:pic>
        <p:nvPicPr>
          <p:cNvPr id="4" name="Picture 3"/>
          <p:cNvPicPr>
            <a:picLocks noChangeAspect="1"/>
          </p:cNvPicPr>
          <p:nvPr/>
        </p:nvPicPr>
        <p:blipFill>
          <a:blip r:embed="rId2"/>
          <a:stretch>
            <a:fillRect/>
          </a:stretch>
        </p:blipFill>
        <p:spPr>
          <a:xfrm>
            <a:off x="4283851" y="987205"/>
            <a:ext cx="4477616" cy="4477616"/>
          </a:xfrm>
          <a:prstGeom prst="rect">
            <a:avLst/>
          </a:prstGeom>
        </p:spPr>
      </p:pic>
      <p:sp>
        <p:nvSpPr>
          <p:cNvPr id="5" name="Title 1"/>
          <p:cNvSpPr txBox="1">
            <a:spLocks/>
          </p:cNvSpPr>
          <p:nvPr/>
        </p:nvSpPr>
        <p:spPr>
          <a:xfrm>
            <a:off x="345713" y="3604490"/>
            <a:ext cx="8229600" cy="1143000"/>
          </a:xfrm>
          <a:prstGeom prst="rect">
            <a:avLst/>
          </a:prstGeom>
        </p:spPr>
        <p:txBody>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r>
              <a:rPr lang="en-US" sz="4000" dirty="0"/>
              <a:t>AVM</a:t>
            </a:r>
          </a:p>
        </p:txBody>
      </p:sp>
      <p:sp>
        <p:nvSpPr>
          <p:cNvPr id="6" name="Content Placeholder 2"/>
          <p:cNvSpPr txBox="1">
            <a:spLocks/>
          </p:cNvSpPr>
          <p:nvPr/>
        </p:nvSpPr>
        <p:spPr>
          <a:xfrm>
            <a:off x="345713" y="4187988"/>
            <a:ext cx="4096390" cy="1509669"/>
          </a:xfrm>
          <a:prstGeom prst="rect">
            <a:avLst/>
          </a:prstGeom>
        </p:spPr>
        <p:txBody>
          <a:bodyPr/>
          <a:lst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2-4% ICH risk per year</a:t>
            </a:r>
          </a:p>
          <a:p>
            <a:r>
              <a:rPr lang="en-US" dirty="0"/>
              <a:t>Can be limited or catastrophic</a:t>
            </a:r>
          </a:p>
        </p:txBody>
      </p:sp>
    </p:spTree>
    <p:extLst>
      <p:ext uri="{BB962C8B-B14F-4D97-AF65-F5344CB8AC3E}">
        <p14:creationId xmlns:p14="http://schemas.microsoft.com/office/powerpoint/2010/main" val="7751399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464" y="323804"/>
            <a:ext cx="8554064" cy="1498345"/>
          </a:xfrm>
        </p:spPr>
        <p:txBody>
          <a:bodyPr>
            <a:normAutofit/>
          </a:bodyPr>
          <a:lstStyle/>
          <a:p>
            <a:r>
              <a:rPr lang="en-US" sz="4000" dirty="0"/>
              <a:t>IEM with seizures as a prominent feature</a:t>
            </a:r>
          </a:p>
        </p:txBody>
      </p:sp>
      <p:sp>
        <p:nvSpPr>
          <p:cNvPr id="3" name="Text Placeholder 2"/>
          <p:cNvSpPr>
            <a:spLocks noGrp="1"/>
          </p:cNvSpPr>
          <p:nvPr>
            <p:ph type="body" idx="1"/>
          </p:nvPr>
        </p:nvSpPr>
        <p:spPr>
          <a:xfrm>
            <a:off x="508818" y="1822149"/>
            <a:ext cx="8185355" cy="3143250"/>
          </a:xfrm>
        </p:spPr>
        <p:txBody>
          <a:bodyPr>
            <a:noAutofit/>
          </a:bodyPr>
          <a:lstStyle/>
          <a:p>
            <a:r>
              <a:rPr lang="en-US" sz="1800" dirty="0"/>
              <a:t>Amino acid and organic acid disorders</a:t>
            </a:r>
          </a:p>
          <a:p>
            <a:r>
              <a:rPr lang="en-US" sz="1800" dirty="0"/>
              <a:t>Glucose transport/ regulation disorders – GLUT1, HI/HA, DEND</a:t>
            </a:r>
          </a:p>
          <a:p>
            <a:r>
              <a:rPr lang="en-US" sz="1800" dirty="0" err="1"/>
              <a:t>Hyperhomocysteinemia</a:t>
            </a:r>
            <a:r>
              <a:rPr lang="en-US" sz="1800" dirty="0"/>
              <a:t> – cobalamin deficiencies, </a:t>
            </a:r>
            <a:r>
              <a:rPr lang="en-US" sz="1800" dirty="0" err="1"/>
              <a:t>homocysteinuria</a:t>
            </a:r>
            <a:r>
              <a:rPr lang="en-US" sz="1800" dirty="0"/>
              <a:t>, MTHFR deficiency</a:t>
            </a:r>
          </a:p>
          <a:p>
            <a:r>
              <a:rPr lang="en-US" sz="1800" dirty="0"/>
              <a:t>Urea cycle disorders</a:t>
            </a:r>
          </a:p>
          <a:p>
            <a:r>
              <a:rPr lang="en-US" sz="1800" dirty="0"/>
              <a:t>Fatty acid oxidation disorders</a:t>
            </a:r>
          </a:p>
          <a:p>
            <a:r>
              <a:rPr lang="en-US" sz="1800" dirty="0" err="1"/>
              <a:t>Creatine</a:t>
            </a:r>
            <a:r>
              <a:rPr lang="en-US" sz="1800" dirty="0"/>
              <a:t> synthesis/ transport disorders</a:t>
            </a:r>
          </a:p>
          <a:p>
            <a:r>
              <a:rPr lang="en-US" sz="1800" dirty="0"/>
              <a:t>Neurotransmission – </a:t>
            </a:r>
            <a:r>
              <a:rPr lang="en-US" sz="1800" dirty="0" err="1"/>
              <a:t>biopterin</a:t>
            </a:r>
            <a:r>
              <a:rPr lang="en-US" sz="1800" dirty="0"/>
              <a:t> deficiencies, SSADH-D </a:t>
            </a:r>
          </a:p>
          <a:p>
            <a:r>
              <a:rPr lang="en-US" sz="1800" dirty="0"/>
              <a:t>Sulfite oxidase deficiency</a:t>
            </a:r>
          </a:p>
          <a:p>
            <a:r>
              <a:rPr lang="en-US" sz="1800" dirty="0"/>
              <a:t>Vitamins/ co-factors: </a:t>
            </a:r>
            <a:r>
              <a:rPr lang="en-US" sz="1800" dirty="0" err="1"/>
              <a:t>biotinidase</a:t>
            </a:r>
            <a:r>
              <a:rPr lang="en-US" sz="1800" dirty="0"/>
              <a:t>, cerebral folate, </a:t>
            </a:r>
            <a:r>
              <a:rPr lang="en-US" sz="1800" dirty="0" err="1"/>
              <a:t>holocarboxylase</a:t>
            </a:r>
            <a:r>
              <a:rPr lang="en-US" sz="1800" dirty="0"/>
              <a:t>, molybdenum cofactor, pyridoxine, thiamine</a:t>
            </a:r>
          </a:p>
          <a:p>
            <a:r>
              <a:rPr lang="en-US" sz="1800" dirty="0"/>
              <a:t>Mitochondria – Co-Q10 deficiency, MELAS, PDH complex deficiency</a:t>
            </a:r>
          </a:p>
          <a:p>
            <a:r>
              <a:rPr lang="en-US" sz="1800" dirty="0"/>
              <a:t>Metals - </a:t>
            </a:r>
            <a:r>
              <a:rPr lang="en-US" sz="1800" dirty="0" err="1"/>
              <a:t>Menkes</a:t>
            </a:r>
            <a:endParaRPr lang="en-US" sz="1800" dirty="0"/>
          </a:p>
          <a:p>
            <a:r>
              <a:rPr lang="en-US" sz="1800" dirty="0"/>
              <a:t>Lysosomal and </a:t>
            </a:r>
            <a:r>
              <a:rPr lang="en-US" sz="1800" dirty="0" err="1"/>
              <a:t>peroxisomal</a:t>
            </a:r>
            <a:r>
              <a:rPr lang="en-US" sz="1800" dirty="0"/>
              <a:t> disorders</a:t>
            </a:r>
          </a:p>
        </p:txBody>
      </p:sp>
    </p:spTree>
    <p:extLst>
      <p:ext uri="{BB962C8B-B14F-4D97-AF65-F5344CB8AC3E}">
        <p14:creationId xmlns:p14="http://schemas.microsoft.com/office/powerpoint/2010/main" val="1989849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ILAE 2022 Classification and Definitions</a:t>
            </a:r>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2307952" y="994178"/>
            <a:ext cx="4437538" cy="5408249"/>
          </a:xfrm>
          <a:prstGeom prst="rect">
            <a:avLst/>
          </a:prstGeom>
        </p:spPr>
      </p:pic>
    </p:spTree>
    <p:extLst>
      <p:ext uri="{BB962C8B-B14F-4D97-AF65-F5344CB8AC3E}">
        <p14:creationId xmlns:p14="http://schemas.microsoft.com/office/powerpoint/2010/main" val="21281616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4">
            <a:extLst>
              <a:ext uri="{FF2B5EF4-FFF2-40B4-BE49-F238E27FC236}">
                <a16:creationId xmlns:a16="http://schemas.microsoft.com/office/drawing/2014/main" id="{580E6107-5E19-48E5-AF83-4145C41D5662}"/>
              </a:ext>
            </a:extLst>
          </p:cNvPr>
          <p:cNvSpPr txBox="1">
            <a:spLocks noChangeArrowheads="1"/>
          </p:cNvSpPr>
          <p:nvPr/>
        </p:nvSpPr>
        <p:spPr bwMode="auto">
          <a:xfrm>
            <a:off x="457200" y="2971801"/>
            <a:ext cx="8382000"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Tahoma" panose="020B0604030504040204" pitchFamily="34" charset="0"/>
              </a:defRPr>
            </a:lvl1pPr>
            <a:lvl2pPr marL="742950" indent="-285750" defTabSz="912813">
              <a:defRPr>
                <a:solidFill>
                  <a:schemeClr val="tx1"/>
                </a:solidFill>
                <a:latin typeface="Tahoma" panose="020B0604030504040204" pitchFamily="34" charset="0"/>
              </a:defRPr>
            </a:lvl2pPr>
            <a:lvl3pPr marL="1143000" indent="-228600" defTabSz="912813">
              <a:defRPr>
                <a:solidFill>
                  <a:schemeClr val="tx1"/>
                </a:solidFill>
                <a:latin typeface="Tahoma" panose="020B0604030504040204" pitchFamily="34" charset="0"/>
              </a:defRPr>
            </a:lvl3pPr>
            <a:lvl4pPr marL="1600200" indent="-228600" defTabSz="912813">
              <a:defRPr>
                <a:solidFill>
                  <a:schemeClr val="tx1"/>
                </a:solidFill>
                <a:latin typeface="Tahoma" panose="020B0604030504040204" pitchFamily="34" charset="0"/>
              </a:defRPr>
            </a:lvl4pPr>
            <a:lvl5pPr marL="2057400" indent="-228600" defTabSz="912813">
              <a:defRPr>
                <a:solidFill>
                  <a:schemeClr val="tx1"/>
                </a:solidFill>
                <a:latin typeface="Tahoma" panose="020B0604030504040204" pitchFamily="34" charset="0"/>
              </a:defRPr>
            </a:lvl5pPr>
            <a:lvl6pPr marL="2514600" indent="-228600" defTabSz="912813" eaLnBrk="0" fontAlgn="base" hangingPunct="0">
              <a:spcBef>
                <a:spcPct val="0"/>
              </a:spcBef>
              <a:spcAft>
                <a:spcPct val="0"/>
              </a:spcAft>
              <a:defRPr>
                <a:solidFill>
                  <a:schemeClr val="tx1"/>
                </a:solidFill>
                <a:latin typeface="Tahoma" panose="020B0604030504040204" pitchFamily="34" charset="0"/>
              </a:defRPr>
            </a:lvl6pPr>
            <a:lvl7pPr marL="2971800" indent="-228600" defTabSz="912813" eaLnBrk="0" fontAlgn="base" hangingPunct="0">
              <a:spcBef>
                <a:spcPct val="0"/>
              </a:spcBef>
              <a:spcAft>
                <a:spcPct val="0"/>
              </a:spcAft>
              <a:defRPr>
                <a:solidFill>
                  <a:schemeClr val="tx1"/>
                </a:solidFill>
                <a:latin typeface="Tahoma" panose="020B0604030504040204" pitchFamily="34" charset="0"/>
              </a:defRPr>
            </a:lvl7pPr>
            <a:lvl8pPr marL="3429000" indent="-228600" defTabSz="912813" eaLnBrk="0" fontAlgn="base" hangingPunct="0">
              <a:spcBef>
                <a:spcPct val="0"/>
              </a:spcBef>
              <a:spcAft>
                <a:spcPct val="0"/>
              </a:spcAft>
              <a:defRPr>
                <a:solidFill>
                  <a:schemeClr val="tx1"/>
                </a:solidFill>
                <a:latin typeface="Tahoma" panose="020B0604030504040204" pitchFamily="34" charset="0"/>
              </a:defRPr>
            </a:lvl8pPr>
            <a:lvl9pPr marL="3886200" indent="-228600" defTabSz="912813" eaLnBrk="0" fontAlgn="base" hangingPunct="0">
              <a:spcBef>
                <a:spcPct val="0"/>
              </a:spcBef>
              <a:spcAft>
                <a:spcPct val="0"/>
              </a:spcAft>
              <a:defRPr>
                <a:solidFill>
                  <a:schemeClr val="tx1"/>
                </a:solidFill>
                <a:latin typeface="Tahoma" panose="020B0604030504040204" pitchFamily="34" charset="0"/>
              </a:defRPr>
            </a:lvl9pPr>
          </a:lstStyle>
          <a:p>
            <a:pPr algn="ctr" defTabSz="912791" fontAlgn="base">
              <a:spcBef>
                <a:spcPct val="0"/>
              </a:spcBef>
              <a:spcAft>
                <a:spcPct val="0"/>
              </a:spcAft>
            </a:pPr>
            <a:r>
              <a:rPr lang="en-US" altLang="en-US" sz="2100" b="1" dirty="0">
                <a:solidFill>
                  <a:srgbClr val="660066"/>
                </a:solidFill>
                <a:latin typeface="Century Gothic" panose="020B0502020202020204" pitchFamily="34" charset="0"/>
                <a:ea typeface="Aharoni" panose="020B0604020202020204" pitchFamily="2" charset="-79"/>
                <a:cs typeface="Aharoni" panose="020B0604020202020204" pitchFamily="2" charset="-79"/>
              </a:rPr>
              <a:t>EPILEPSIES OF UNKNOWN CAUSE AND CONDITIONS WITH EPILEPTIC SEIZURES TRADITIONALLY NOT DIAGNOSED </a:t>
            </a:r>
          </a:p>
          <a:p>
            <a:pPr algn="ctr" defTabSz="912791" fontAlgn="base">
              <a:spcBef>
                <a:spcPct val="0"/>
              </a:spcBef>
              <a:spcAft>
                <a:spcPct val="0"/>
              </a:spcAft>
            </a:pPr>
            <a:r>
              <a:rPr lang="en-US" altLang="en-US" sz="2100" b="1" dirty="0">
                <a:solidFill>
                  <a:srgbClr val="660066"/>
                </a:solidFill>
                <a:latin typeface="Century Gothic" panose="020B0502020202020204" pitchFamily="34" charset="0"/>
                <a:ea typeface="Aharoni" panose="020B0604020202020204" pitchFamily="2" charset="-79"/>
                <a:cs typeface="Aharoni" panose="020B0604020202020204" pitchFamily="2" charset="-79"/>
              </a:rPr>
              <a:t>AS A FORM OF EPILEPSY</a:t>
            </a:r>
          </a:p>
        </p:txBody>
      </p:sp>
      <p:sp>
        <p:nvSpPr>
          <p:cNvPr id="2" name="TextBox 1">
            <a:extLst>
              <a:ext uri="{FF2B5EF4-FFF2-40B4-BE49-F238E27FC236}">
                <a16:creationId xmlns:a16="http://schemas.microsoft.com/office/drawing/2014/main" id="{198159A1-8D07-4E59-B5D9-C31027B6572F}"/>
              </a:ext>
            </a:extLst>
          </p:cNvPr>
          <p:cNvSpPr txBox="1"/>
          <p:nvPr/>
        </p:nvSpPr>
        <p:spPr>
          <a:xfrm>
            <a:off x="1064419" y="4742008"/>
            <a:ext cx="7167563" cy="784830"/>
          </a:xfrm>
          <a:prstGeom prst="rect">
            <a:avLst/>
          </a:prstGeom>
          <a:noFill/>
        </p:spPr>
        <p:txBody>
          <a:bodyPr>
            <a:spAutoFit/>
          </a:bodyPr>
          <a:lstStyle/>
          <a:p>
            <a:pPr algn="ctr" defTabSz="913210" fontAlgn="base">
              <a:spcBef>
                <a:spcPct val="0"/>
              </a:spcBef>
              <a:spcAft>
                <a:spcPct val="0"/>
              </a:spcAft>
              <a:defRPr/>
            </a:pPr>
            <a:r>
              <a:rPr lang="en-US" altLang="en-US" sz="1500" b="1" dirty="0">
                <a:solidFill>
                  <a:srgbClr val="169592"/>
                </a:solidFill>
                <a:latin typeface="Century Gothic" panose="020B0502020202020204" pitchFamily="34" charset="0"/>
              </a:rPr>
              <a:t>John M. Schreiber, MD</a:t>
            </a:r>
          </a:p>
          <a:p>
            <a:pPr algn="ctr" defTabSz="913210" fontAlgn="base">
              <a:spcBef>
                <a:spcPct val="0"/>
              </a:spcBef>
              <a:spcAft>
                <a:spcPct val="0"/>
              </a:spcAft>
              <a:defRPr/>
            </a:pPr>
            <a:r>
              <a:rPr lang="en-US" altLang="en-US" sz="1500" b="1" dirty="0">
                <a:solidFill>
                  <a:srgbClr val="169592"/>
                </a:solidFill>
                <a:latin typeface="Century Gothic" panose="020B0502020202020204" pitchFamily="34" charset="0"/>
              </a:rPr>
              <a:t>Medical Director, EEG</a:t>
            </a:r>
          </a:p>
          <a:p>
            <a:pPr algn="ctr" defTabSz="913210" fontAlgn="base">
              <a:spcBef>
                <a:spcPct val="0"/>
              </a:spcBef>
              <a:spcAft>
                <a:spcPct val="0"/>
              </a:spcAft>
              <a:defRPr/>
            </a:pPr>
            <a:r>
              <a:rPr lang="en-US" altLang="en-US" sz="1500" b="1" dirty="0">
                <a:solidFill>
                  <a:srgbClr val="169592"/>
                </a:solidFill>
                <a:latin typeface="Century Gothic" panose="020B0502020202020204" pitchFamily="34" charset="0"/>
              </a:rPr>
              <a:t>Children’s National Health System</a:t>
            </a:r>
          </a:p>
        </p:txBody>
      </p:sp>
      <p:pic>
        <p:nvPicPr>
          <p:cNvPr id="5124" name="Picture 2">
            <a:extLst>
              <a:ext uri="{FF2B5EF4-FFF2-40B4-BE49-F238E27FC236}">
                <a16:creationId xmlns:a16="http://schemas.microsoft.com/office/drawing/2014/main" id="{EA2F3516-2D2B-4BF3-BA28-FDC5D9DAE31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83652" y="1308101"/>
            <a:ext cx="2230673"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9321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Febrile Seizures</a:t>
            </a:r>
          </a:p>
        </p:txBody>
      </p:sp>
      <p:sp>
        <p:nvSpPr>
          <p:cNvPr id="3" name="Content Placeholder 2"/>
          <p:cNvSpPr>
            <a:spLocks noGrp="1"/>
          </p:cNvSpPr>
          <p:nvPr>
            <p:ph sz="quarter" idx="1"/>
          </p:nvPr>
        </p:nvSpPr>
        <p:spPr/>
        <p:txBody>
          <a:bodyPr>
            <a:normAutofit/>
          </a:bodyPr>
          <a:lstStyle/>
          <a:p>
            <a:r>
              <a:rPr lang="en-US" dirty="0"/>
              <a:t>2-5% of children (Hauser 1975, Nelson 1978, </a:t>
            </a:r>
            <a:r>
              <a:rPr lang="en-US" dirty="0" err="1"/>
              <a:t>Offringa</a:t>
            </a:r>
            <a:r>
              <a:rPr lang="en-US" dirty="0"/>
              <a:t> 1991) between 6 months and 60 months (5 years) of age (AAP guidelines)</a:t>
            </a:r>
          </a:p>
          <a:p>
            <a:r>
              <a:rPr lang="en-US" dirty="0"/>
              <a:t>10-20% risk in 1</a:t>
            </a:r>
            <a:r>
              <a:rPr lang="en-US" baseline="30000" dirty="0"/>
              <a:t>st</a:t>
            </a:r>
            <a:r>
              <a:rPr lang="en-US" dirty="0"/>
              <a:t> degree family members</a:t>
            </a:r>
          </a:p>
          <a:p>
            <a:r>
              <a:rPr lang="en-US" dirty="0"/>
              <a:t>Complex:</a:t>
            </a:r>
          </a:p>
          <a:p>
            <a:pPr lvl="1"/>
            <a:r>
              <a:rPr lang="en-US" dirty="0"/>
              <a:t>Duration &gt; 15 minutes</a:t>
            </a:r>
          </a:p>
          <a:p>
            <a:pPr lvl="1"/>
            <a:r>
              <a:rPr lang="en-US" dirty="0"/>
              <a:t>Focal features</a:t>
            </a:r>
          </a:p>
          <a:p>
            <a:pPr lvl="1"/>
            <a:r>
              <a:rPr lang="en-US" dirty="0"/>
              <a:t>≥ 2 in 24 hours</a:t>
            </a:r>
          </a:p>
          <a:p>
            <a:endParaRPr lang="en-US" dirty="0"/>
          </a:p>
        </p:txBody>
      </p:sp>
      <p:sp>
        <p:nvSpPr>
          <p:cNvPr id="4" name="Rectangle 3"/>
          <p:cNvSpPr/>
          <p:nvPr/>
        </p:nvSpPr>
        <p:spPr>
          <a:xfrm>
            <a:off x="457200" y="6019800"/>
            <a:ext cx="6172200" cy="369332"/>
          </a:xfrm>
          <a:prstGeom prst="rect">
            <a:avLst/>
          </a:prstGeom>
        </p:spPr>
        <p:txBody>
          <a:bodyPr wrap="square">
            <a:spAutoFit/>
          </a:bodyPr>
          <a:lstStyle/>
          <a:p>
            <a:r>
              <a:rPr lang="en-US" dirty="0"/>
              <a:t>Nelson &amp; </a:t>
            </a:r>
            <a:r>
              <a:rPr lang="en-US" dirty="0" err="1"/>
              <a:t>Ellenberg</a:t>
            </a:r>
            <a:r>
              <a:rPr lang="en-US" dirty="0"/>
              <a:t>.  NEJM 1976, 295: 1029-1033.</a:t>
            </a:r>
          </a:p>
        </p:txBody>
      </p:sp>
    </p:spTree>
    <p:extLst>
      <p:ext uri="{BB962C8B-B14F-4D97-AF65-F5344CB8AC3E}">
        <p14:creationId xmlns:p14="http://schemas.microsoft.com/office/powerpoint/2010/main" val="32388430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Prognosis</a:t>
            </a:r>
          </a:p>
        </p:txBody>
      </p:sp>
      <p:sp>
        <p:nvSpPr>
          <p:cNvPr id="5" name="Content Placeholder 4"/>
          <p:cNvSpPr>
            <a:spLocks noGrp="1"/>
          </p:cNvSpPr>
          <p:nvPr>
            <p:ph sz="quarter" idx="1"/>
          </p:nvPr>
        </p:nvSpPr>
        <p:spPr>
          <a:xfrm>
            <a:off x="304800" y="1295400"/>
            <a:ext cx="8503920" cy="4572000"/>
          </a:xfrm>
        </p:spPr>
        <p:txBody>
          <a:bodyPr>
            <a:normAutofit/>
          </a:bodyPr>
          <a:lstStyle/>
          <a:p>
            <a:r>
              <a:rPr lang="en-US" dirty="0"/>
              <a:t>Overall, 1/3 have recurrence of FS</a:t>
            </a:r>
          </a:p>
          <a:p>
            <a:r>
              <a:rPr lang="en-US" dirty="0"/>
              <a:t>~10% have ≥3 FS</a:t>
            </a:r>
          </a:p>
          <a:p>
            <a:r>
              <a:rPr lang="en-US" dirty="0"/>
              <a:t>Nelson &amp; </a:t>
            </a:r>
            <a:r>
              <a:rPr lang="en-US" dirty="0" err="1"/>
              <a:t>Ellenberg</a:t>
            </a:r>
            <a:r>
              <a:rPr lang="en-US" dirty="0"/>
              <a:t> (1978):</a:t>
            </a:r>
          </a:p>
          <a:p>
            <a:pPr lvl="1"/>
            <a:r>
              <a:rPr lang="en-US" dirty="0"/>
              <a:t>1% without risk factors will develop epilepsy by age 7</a:t>
            </a:r>
          </a:p>
          <a:p>
            <a:pPr lvl="1"/>
            <a:r>
              <a:rPr lang="en-US" dirty="0"/>
              <a:t>Compared to 10% with 2/3 risk factors – complex, preexisting neurological abnormality, family history of </a:t>
            </a:r>
            <a:r>
              <a:rPr lang="en-US" dirty="0" err="1"/>
              <a:t>afebrile</a:t>
            </a:r>
            <a:r>
              <a:rPr lang="en-US" dirty="0"/>
              <a:t> seizures</a:t>
            </a:r>
          </a:p>
          <a:p>
            <a:r>
              <a:rPr lang="en-US" dirty="0" err="1"/>
              <a:t>Annegers</a:t>
            </a:r>
            <a:r>
              <a:rPr lang="en-US" dirty="0"/>
              <a:t> et al. (1987):</a:t>
            </a:r>
          </a:p>
          <a:p>
            <a:pPr lvl="1"/>
            <a:r>
              <a:rPr lang="en-US" dirty="0"/>
              <a:t>2.4% with simple FS will develop epilepsy by age 25</a:t>
            </a:r>
          </a:p>
          <a:p>
            <a:pPr lvl="1"/>
            <a:r>
              <a:rPr lang="en-US" dirty="0"/>
              <a:t>6-8% if complex (17-22% if 2 features, 49% if 3)</a:t>
            </a:r>
          </a:p>
          <a:p>
            <a:pPr lvl="1"/>
            <a:r>
              <a:rPr lang="en-US" dirty="0"/>
              <a:t>Generalized epilepsy </a:t>
            </a:r>
            <a:r>
              <a:rPr lang="en-US" dirty="0" err="1"/>
              <a:t>a/w</a:t>
            </a:r>
            <a:r>
              <a:rPr lang="en-US" dirty="0"/>
              <a:t> multiple FS and family history</a:t>
            </a:r>
          </a:p>
        </p:txBody>
      </p:sp>
      <p:sp>
        <p:nvSpPr>
          <p:cNvPr id="6" name="TextBox 5"/>
          <p:cNvSpPr txBox="1"/>
          <p:nvPr/>
        </p:nvSpPr>
        <p:spPr>
          <a:xfrm>
            <a:off x="381000" y="5791200"/>
            <a:ext cx="7848600" cy="646331"/>
          </a:xfrm>
          <a:prstGeom prst="rect">
            <a:avLst/>
          </a:prstGeom>
          <a:noFill/>
        </p:spPr>
        <p:txBody>
          <a:bodyPr wrap="square" rtlCol="0">
            <a:spAutoFit/>
          </a:bodyPr>
          <a:lstStyle/>
          <a:p>
            <a:r>
              <a:rPr lang="en-US" dirty="0"/>
              <a:t>Nelson &amp; </a:t>
            </a:r>
            <a:r>
              <a:rPr lang="en-US" dirty="0" err="1"/>
              <a:t>Ellenberg</a:t>
            </a:r>
            <a:r>
              <a:rPr lang="en-US" dirty="0"/>
              <a:t>.  Pediatrics 1978, 61: 720-727.</a:t>
            </a:r>
          </a:p>
          <a:p>
            <a:r>
              <a:rPr lang="en-US" dirty="0" err="1"/>
              <a:t>Annegers</a:t>
            </a:r>
            <a:r>
              <a:rPr lang="en-US" dirty="0"/>
              <a:t> et al.  NEJM 1987, 316: 493-498.</a:t>
            </a:r>
          </a:p>
        </p:txBody>
      </p:sp>
    </p:spTree>
    <p:extLst>
      <p:ext uri="{BB962C8B-B14F-4D97-AF65-F5344CB8AC3E}">
        <p14:creationId xmlns:p14="http://schemas.microsoft.com/office/powerpoint/2010/main" val="39740227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normAutofit/>
          </a:bodyPr>
          <a:lstStyle/>
          <a:p>
            <a:pPr eaLnBrk="1" hangingPunct="1"/>
            <a:r>
              <a:rPr lang="en-US" sz="3600" dirty="0">
                <a:solidFill>
                  <a:srgbClr val="FFC000"/>
                </a:solidFill>
                <a:cs typeface="Times New Roman" pitchFamily="18" charset="0"/>
              </a:rPr>
              <a:t>Epilepsy after a Febrile Seizure?</a:t>
            </a:r>
            <a:endParaRPr lang="en-US" sz="3600" dirty="0">
              <a:solidFill>
                <a:srgbClr val="FFC000"/>
              </a:solidFill>
            </a:endParaRPr>
          </a:p>
        </p:txBody>
      </p:sp>
      <p:sp>
        <p:nvSpPr>
          <p:cNvPr id="16" name="Content Placeholder 15"/>
          <p:cNvSpPr>
            <a:spLocks noGrp="1"/>
          </p:cNvSpPr>
          <p:nvPr>
            <p:ph sz="half" idx="2"/>
          </p:nvPr>
        </p:nvSpPr>
        <p:spPr/>
        <p:txBody>
          <a:bodyPr/>
          <a:lstStyle/>
          <a:p>
            <a:r>
              <a:rPr lang="en-US" dirty="0"/>
              <a:t>Other factors</a:t>
            </a:r>
          </a:p>
          <a:p>
            <a:pPr lvl="1"/>
            <a:r>
              <a:rPr lang="en-US" dirty="0"/>
              <a:t>Focal seizure</a:t>
            </a:r>
          </a:p>
          <a:p>
            <a:pPr lvl="1"/>
            <a:r>
              <a:rPr lang="en-US" dirty="0"/>
              <a:t>Todd’s paralysis</a:t>
            </a:r>
          </a:p>
          <a:p>
            <a:pPr lvl="1"/>
            <a:r>
              <a:rPr lang="en-US" dirty="0"/>
              <a:t>Number of febrile seizures</a:t>
            </a:r>
          </a:p>
          <a:p>
            <a:pPr lvl="1"/>
            <a:r>
              <a:rPr lang="en-US" dirty="0"/>
              <a:t>Age of occurrence</a:t>
            </a:r>
          </a:p>
          <a:p>
            <a:pPr lvl="1"/>
            <a:r>
              <a:rPr lang="en-US" dirty="0"/>
              <a:t>Duration of febrile seizure</a:t>
            </a:r>
          </a:p>
          <a:p>
            <a:pPr lvl="1"/>
            <a:r>
              <a:rPr lang="en-US" dirty="0"/>
              <a:t>Duration of fever before seizure</a:t>
            </a:r>
          </a:p>
        </p:txBody>
      </p:sp>
      <p:sp>
        <p:nvSpPr>
          <p:cNvPr id="44035" name="Rectangle 3"/>
          <p:cNvSpPr>
            <a:spLocks noChangeArrowheads="1"/>
          </p:cNvSpPr>
          <p:nvPr/>
        </p:nvSpPr>
        <p:spPr bwMode="auto">
          <a:xfrm>
            <a:off x="1938338" y="533400"/>
            <a:ext cx="9144000" cy="0"/>
          </a:xfrm>
          <a:prstGeom prst="rect">
            <a:avLst/>
          </a:prstGeom>
          <a:noFill/>
          <a:ln w="9525">
            <a:noFill/>
            <a:miter lim="800000"/>
            <a:headEnd/>
            <a:tailEnd/>
          </a:ln>
        </p:spPr>
        <p:txBody>
          <a:bodyPr>
            <a:spAutoFit/>
          </a:bodyPr>
          <a:lstStyle/>
          <a:p>
            <a:endParaRPr lang="en-US"/>
          </a:p>
        </p:txBody>
      </p:sp>
      <p:grpSp>
        <p:nvGrpSpPr>
          <p:cNvPr id="3" name="Group 13"/>
          <p:cNvGrpSpPr>
            <a:grpSpLocks noGrp="1"/>
          </p:cNvGrpSpPr>
          <p:nvPr/>
        </p:nvGrpSpPr>
        <p:grpSpPr bwMode="auto">
          <a:xfrm>
            <a:off x="457200" y="1600201"/>
            <a:ext cx="4038600" cy="4114800"/>
            <a:chOff x="2286000" y="1981200"/>
            <a:chExt cx="4114800" cy="3733800"/>
          </a:xfrm>
        </p:grpSpPr>
        <p:sp>
          <p:nvSpPr>
            <p:cNvPr id="18" name="Oval 4"/>
            <p:cNvSpPr>
              <a:spLocks noChangeArrowheads="1"/>
            </p:cNvSpPr>
            <p:nvPr/>
          </p:nvSpPr>
          <p:spPr bwMode="auto">
            <a:xfrm>
              <a:off x="2286000" y="1981200"/>
              <a:ext cx="2667000" cy="2590800"/>
            </a:xfrm>
            <a:prstGeom prst="ellipse">
              <a:avLst/>
            </a:prstGeom>
            <a:solidFill>
              <a:schemeClr val="accent1">
                <a:alpha val="50980"/>
              </a:schemeClr>
            </a:solidFill>
            <a:ln w="25400">
              <a:solidFill>
                <a:schemeClr val="tx1"/>
              </a:solidFill>
              <a:round/>
              <a:headEnd type="none" w="sm" len="sm"/>
              <a:tailEnd type="none" w="sm" len="sm"/>
            </a:ln>
          </p:spPr>
          <p:txBody>
            <a:bodyPr wrap="none" anchor="ctr"/>
            <a:lstStyle/>
            <a:p>
              <a:pPr algn="ctr"/>
              <a:endParaRPr lang="en-US">
                <a:latin typeface="Times New Roman" pitchFamily="18" charset="0"/>
              </a:endParaRPr>
            </a:p>
          </p:txBody>
        </p:sp>
        <p:sp>
          <p:nvSpPr>
            <p:cNvPr id="19" name="Oval 5"/>
            <p:cNvSpPr>
              <a:spLocks noChangeArrowheads="1"/>
            </p:cNvSpPr>
            <p:nvPr/>
          </p:nvSpPr>
          <p:spPr bwMode="auto">
            <a:xfrm>
              <a:off x="3048000" y="3124200"/>
              <a:ext cx="2667000" cy="2590800"/>
            </a:xfrm>
            <a:prstGeom prst="ellipse">
              <a:avLst/>
            </a:prstGeom>
            <a:solidFill>
              <a:srgbClr val="FFCC00">
                <a:alpha val="50980"/>
              </a:srgbClr>
            </a:solidFill>
            <a:ln w="25400">
              <a:solidFill>
                <a:schemeClr val="tx1"/>
              </a:solidFill>
              <a:round/>
              <a:headEnd type="none" w="sm" len="sm"/>
              <a:tailEnd type="none" w="sm" len="sm"/>
            </a:ln>
          </p:spPr>
          <p:txBody>
            <a:bodyPr wrap="none" anchor="ctr"/>
            <a:lstStyle/>
            <a:p>
              <a:endParaRPr lang="en-US"/>
            </a:p>
          </p:txBody>
        </p:sp>
        <p:sp>
          <p:nvSpPr>
            <p:cNvPr id="20" name="Oval 6"/>
            <p:cNvSpPr>
              <a:spLocks noChangeArrowheads="1"/>
            </p:cNvSpPr>
            <p:nvPr/>
          </p:nvSpPr>
          <p:spPr bwMode="auto">
            <a:xfrm>
              <a:off x="3733800" y="1981200"/>
              <a:ext cx="2667000" cy="2590800"/>
            </a:xfrm>
            <a:prstGeom prst="ellipse">
              <a:avLst/>
            </a:prstGeom>
            <a:solidFill>
              <a:srgbClr val="FFFF00">
                <a:alpha val="50980"/>
              </a:srgbClr>
            </a:solidFill>
            <a:ln w="25400">
              <a:solidFill>
                <a:schemeClr val="tx1"/>
              </a:solidFill>
              <a:round/>
              <a:headEnd type="none" w="sm" len="sm"/>
              <a:tailEnd type="none" w="sm" len="sm"/>
            </a:ln>
          </p:spPr>
          <p:txBody>
            <a:bodyPr wrap="none" anchor="ctr"/>
            <a:lstStyle/>
            <a:p>
              <a:endParaRPr lang="en-US"/>
            </a:p>
          </p:txBody>
        </p:sp>
        <p:sp>
          <p:nvSpPr>
            <p:cNvPr id="21" name="Text Box 7"/>
            <p:cNvSpPr txBox="1">
              <a:spLocks noChangeArrowheads="1"/>
            </p:cNvSpPr>
            <p:nvPr/>
          </p:nvSpPr>
          <p:spPr bwMode="auto">
            <a:xfrm>
              <a:off x="2635250" y="2314575"/>
              <a:ext cx="946150" cy="1190625"/>
            </a:xfrm>
            <a:prstGeom prst="rect">
              <a:avLst/>
            </a:prstGeom>
            <a:noFill/>
            <a:ln w="12700">
              <a:noFill/>
              <a:miter lim="800000"/>
              <a:headEnd type="none" w="sm" len="sm"/>
              <a:tailEnd type="none" w="sm" len="sm"/>
            </a:ln>
          </p:spPr>
          <p:txBody>
            <a:bodyPr wrap="none">
              <a:spAutoFit/>
            </a:bodyPr>
            <a:lstStyle/>
            <a:p>
              <a:pPr algn="ctr"/>
              <a:r>
                <a:rPr lang="en-US" b="1">
                  <a:latin typeface="Times New Roman" pitchFamily="18" charset="0"/>
                </a:rPr>
                <a:t>Positive</a:t>
              </a:r>
            </a:p>
            <a:p>
              <a:pPr algn="ctr"/>
              <a:r>
                <a:rPr lang="en-US" b="1">
                  <a:latin typeface="Times New Roman" pitchFamily="18" charset="0"/>
                </a:rPr>
                <a:t>Family</a:t>
              </a:r>
            </a:p>
            <a:p>
              <a:pPr algn="ctr"/>
              <a:r>
                <a:rPr lang="en-US" b="1">
                  <a:latin typeface="Times New Roman" pitchFamily="18" charset="0"/>
                </a:rPr>
                <a:t>History</a:t>
              </a:r>
            </a:p>
            <a:p>
              <a:pPr algn="ctr"/>
              <a:r>
                <a:rPr lang="en-US" b="1">
                  <a:latin typeface="Times New Roman" pitchFamily="18" charset="0"/>
                </a:rPr>
                <a:t>5.3%</a:t>
              </a:r>
            </a:p>
          </p:txBody>
        </p:sp>
        <p:sp>
          <p:nvSpPr>
            <p:cNvPr id="22" name="Text Box 8"/>
            <p:cNvSpPr txBox="1">
              <a:spLocks noChangeArrowheads="1"/>
            </p:cNvSpPr>
            <p:nvPr/>
          </p:nvSpPr>
          <p:spPr bwMode="auto">
            <a:xfrm>
              <a:off x="3549650" y="4572000"/>
              <a:ext cx="1663700" cy="915988"/>
            </a:xfrm>
            <a:prstGeom prst="rect">
              <a:avLst/>
            </a:prstGeom>
            <a:noFill/>
            <a:ln w="12700">
              <a:noFill/>
              <a:miter lim="800000"/>
              <a:headEnd type="none" w="sm" len="sm"/>
              <a:tailEnd type="none" w="sm" len="sm"/>
            </a:ln>
          </p:spPr>
          <p:txBody>
            <a:bodyPr wrap="none">
              <a:spAutoFit/>
            </a:bodyPr>
            <a:lstStyle/>
            <a:p>
              <a:pPr algn="ctr"/>
              <a:r>
                <a:rPr lang="en-US" b="1">
                  <a:latin typeface="Times New Roman" pitchFamily="18" charset="0"/>
                </a:rPr>
                <a:t>Complex</a:t>
              </a:r>
            </a:p>
            <a:p>
              <a:pPr algn="ctr"/>
              <a:r>
                <a:rPr lang="en-US" b="1">
                  <a:latin typeface="Times New Roman" pitchFamily="18" charset="0"/>
                </a:rPr>
                <a:t>Febrile Seizure</a:t>
              </a:r>
            </a:p>
            <a:p>
              <a:pPr algn="ctr"/>
              <a:r>
                <a:rPr lang="en-US" b="1">
                  <a:latin typeface="Times New Roman" pitchFamily="18" charset="0"/>
                </a:rPr>
                <a:t>4.1%</a:t>
              </a:r>
            </a:p>
          </p:txBody>
        </p:sp>
        <p:sp>
          <p:nvSpPr>
            <p:cNvPr id="23" name="Text Box 9"/>
            <p:cNvSpPr txBox="1">
              <a:spLocks noChangeArrowheads="1"/>
            </p:cNvSpPr>
            <p:nvPr/>
          </p:nvSpPr>
          <p:spPr bwMode="auto">
            <a:xfrm>
              <a:off x="4876800" y="2589213"/>
              <a:ext cx="1466850" cy="915987"/>
            </a:xfrm>
            <a:prstGeom prst="rect">
              <a:avLst/>
            </a:prstGeom>
            <a:noFill/>
            <a:ln w="12700">
              <a:noFill/>
              <a:miter lim="800000"/>
              <a:headEnd type="none" w="sm" len="sm"/>
              <a:tailEnd type="none" w="sm" len="sm"/>
            </a:ln>
          </p:spPr>
          <p:txBody>
            <a:bodyPr wrap="none">
              <a:spAutoFit/>
            </a:bodyPr>
            <a:lstStyle/>
            <a:p>
              <a:pPr algn="ctr"/>
              <a:r>
                <a:rPr lang="en-US" b="1">
                  <a:latin typeface="Times New Roman" pitchFamily="18" charset="0"/>
                </a:rPr>
                <a:t>Abnormal</a:t>
              </a:r>
            </a:p>
            <a:p>
              <a:pPr algn="ctr"/>
              <a:r>
                <a:rPr lang="en-US" b="1">
                  <a:latin typeface="Times New Roman" pitchFamily="18" charset="0"/>
                </a:rPr>
                <a:t>Development</a:t>
              </a:r>
            </a:p>
            <a:p>
              <a:pPr algn="ctr"/>
              <a:r>
                <a:rPr lang="en-US" b="1">
                  <a:latin typeface="Times New Roman" pitchFamily="18" charset="0"/>
                </a:rPr>
                <a:t>3.3%</a:t>
              </a:r>
            </a:p>
          </p:txBody>
        </p:sp>
        <p:sp>
          <p:nvSpPr>
            <p:cNvPr id="24" name="Text Box 10"/>
            <p:cNvSpPr txBox="1">
              <a:spLocks noChangeArrowheads="1"/>
            </p:cNvSpPr>
            <p:nvPr/>
          </p:nvSpPr>
          <p:spPr bwMode="auto">
            <a:xfrm>
              <a:off x="3276600" y="3886200"/>
              <a:ext cx="641350" cy="366713"/>
            </a:xfrm>
            <a:prstGeom prst="rect">
              <a:avLst/>
            </a:prstGeom>
            <a:noFill/>
            <a:ln w="12700">
              <a:noFill/>
              <a:miter lim="800000"/>
              <a:headEnd type="none" w="sm" len="sm"/>
              <a:tailEnd type="none" w="sm" len="sm"/>
            </a:ln>
          </p:spPr>
          <p:txBody>
            <a:bodyPr wrap="none">
              <a:spAutoFit/>
            </a:bodyPr>
            <a:lstStyle/>
            <a:p>
              <a:r>
                <a:rPr lang="en-US" b="1">
                  <a:latin typeface="Times New Roman" pitchFamily="18" charset="0"/>
                </a:rPr>
                <a:t>13%</a:t>
              </a:r>
            </a:p>
          </p:txBody>
        </p:sp>
        <p:sp>
          <p:nvSpPr>
            <p:cNvPr id="25" name="Text Box 11"/>
            <p:cNvSpPr txBox="1">
              <a:spLocks noChangeArrowheads="1"/>
            </p:cNvSpPr>
            <p:nvPr/>
          </p:nvSpPr>
          <p:spPr bwMode="auto">
            <a:xfrm>
              <a:off x="4876800" y="3886200"/>
              <a:ext cx="527050" cy="366713"/>
            </a:xfrm>
            <a:prstGeom prst="rect">
              <a:avLst/>
            </a:prstGeom>
            <a:noFill/>
            <a:ln w="12700">
              <a:noFill/>
              <a:miter lim="800000"/>
              <a:headEnd type="none" w="sm" len="sm"/>
              <a:tailEnd type="none" w="sm" len="sm"/>
            </a:ln>
          </p:spPr>
          <p:txBody>
            <a:bodyPr wrap="none">
              <a:spAutoFit/>
            </a:bodyPr>
            <a:lstStyle/>
            <a:p>
              <a:r>
                <a:rPr lang="en-US" b="1">
                  <a:latin typeface="Times New Roman" pitchFamily="18" charset="0"/>
                </a:rPr>
                <a:t>8%</a:t>
              </a:r>
            </a:p>
          </p:txBody>
        </p:sp>
        <p:sp>
          <p:nvSpPr>
            <p:cNvPr id="26" name="Text Box 12"/>
            <p:cNvSpPr txBox="1">
              <a:spLocks noChangeArrowheads="1"/>
            </p:cNvSpPr>
            <p:nvPr/>
          </p:nvSpPr>
          <p:spPr bwMode="auto">
            <a:xfrm>
              <a:off x="4060825" y="3505200"/>
              <a:ext cx="641350" cy="366713"/>
            </a:xfrm>
            <a:prstGeom prst="rect">
              <a:avLst/>
            </a:prstGeom>
            <a:noFill/>
            <a:ln w="12700">
              <a:noFill/>
              <a:miter lim="800000"/>
              <a:headEnd type="none" w="sm" len="sm"/>
              <a:tailEnd type="none" w="sm" len="sm"/>
            </a:ln>
          </p:spPr>
          <p:txBody>
            <a:bodyPr wrap="none">
              <a:spAutoFit/>
            </a:bodyPr>
            <a:lstStyle/>
            <a:p>
              <a:r>
                <a:rPr lang="en-US" b="1">
                  <a:latin typeface="Times New Roman" pitchFamily="18" charset="0"/>
                </a:rPr>
                <a:t>23%</a:t>
              </a:r>
            </a:p>
          </p:txBody>
        </p:sp>
        <p:sp>
          <p:nvSpPr>
            <p:cNvPr id="27" name="Text Box 13"/>
            <p:cNvSpPr txBox="1">
              <a:spLocks noChangeArrowheads="1"/>
            </p:cNvSpPr>
            <p:nvPr/>
          </p:nvSpPr>
          <p:spPr bwMode="auto">
            <a:xfrm>
              <a:off x="4060825" y="2667000"/>
              <a:ext cx="641350" cy="366713"/>
            </a:xfrm>
            <a:prstGeom prst="rect">
              <a:avLst/>
            </a:prstGeom>
            <a:noFill/>
            <a:ln w="12700">
              <a:noFill/>
              <a:miter lim="800000"/>
              <a:headEnd type="none" w="sm" len="sm"/>
              <a:tailEnd type="none" w="sm" len="sm"/>
            </a:ln>
          </p:spPr>
          <p:txBody>
            <a:bodyPr wrap="none">
              <a:spAutoFit/>
            </a:bodyPr>
            <a:lstStyle/>
            <a:p>
              <a:r>
                <a:rPr lang="en-US" b="1">
                  <a:latin typeface="Times New Roman" pitchFamily="18" charset="0"/>
                </a:rPr>
                <a:t>10%</a:t>
              </a:r>
            </a:p>
          </p:txBody>
        </p:sp>
      </p:grpSp>
      <p:sp>
        <p:nvSpPr>
          <p:cNvPr id="2" name="TextBox 1"/>
          <p:cNvSpPr txBox="1"/>
          <p:nvPr/>
        </p:nvSpPr>
        <p:spPr>
          <a:xfrm>
            <a:off x="799982" y="6183868"/>
            <a:ext cx="2447465" cy="369332"/>
          </a:xfrm>
          <a:prstGeom prst="rect">
            <a:avLst/>
          </a:prstGeom>
          <a:noFill/>
        </p:spPr>
        <p:txBody>
          <a:bodyPr wrap="none" rtlCol="0">
            <a:spAutoFit/>
          </a:bodyPr>
          <a:lstStyle/>
          <a:p>
            <a:r>
              <a:rPr lang="en-US" dirty="0">
                <a:solidFill>
                  <a:schemeClr val="bg1"/>
                </a:solidFill>
              </a:rPr>
              <a:t>Hartman &amp; Vining, 2006</a:t>
            </a:r>
          </a:p>
        </p:txBody>
      </p:sp>
    </p:spTree>
    <p:extLst>
      <p:ext uri="{BB962C8B-B14F-4D97-AF65-F5344CB8AC3E}">
        <p14:creationId xmlns:p14="http://schemas.microsoft.com/office/powerpoint/2010/main" val="19761416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FS+ and GEFS+</a:t>
            </a:r>
          </a:p>
        </p:txBody>
      </p:sp>
      <p:sp>
        <p:nvSpPr>
          <p:cNvPr id="3" name="Content Placeholder 2"/>
          <p:cNvSpPr>
            <a:spLocks noGrp="1"/>
          </p:cNvSpPr>
          <p:nvPr>
            <p:ph idx="1"/>
          </p:nvPr>
        </p:nvSpPr>
        <p:spPr/>
        <p:txBody>
          <a:bodyPr/>
          <a:lstStyle/>
          <a:p>
            <a:r>
              <a:rPr lang="en-US" dirty="0"/>
              <a:t>Febrile Seizures Plus – FS beyond 6 years old</a:t>
            </a:r>
          </a:p>
          <a:p>
            <a:r>
              <a:rPr lang="en-US" dirty="0"/>
              <a:t>Genetic/ Generalized Epilepsy with Febrile Seizures Plus – FS and </a:t>
            </a:r>
            <a:r>
              <a:rPr lang="en-US" dirty="0" err="1"/>
              <a:t>afebrile</a:t>
            </a:r>
            <a:r>
              <a:rPr lang="en-US" dirty="0"/>
              <a:t> seizures that may include various generalized or focal types</a:t>
            </a:r>
          </a:p>
          <a:p>
            <a:r>
              <a:rPr lang="en-US" dirty="0"/>
              <a:t>&gt;10-20% due to </a:t>
            </a:r>
            <a:r>
              <a:rPr lang="en-US" i="1" dirty="0"/>
              <a:t>SCN1A, SCN1B, GABRG2, SCN2A, STX1B </a:t>
            </a:r>
            <a:r>
              <a:rPr lang="en-US" dirty="0"/>
              <a:t>variants</a:t>
            </a:r>
          </a:p>
        </p:txBody>
      </p:sp>
    </p:spTree>
    <p:extLst>
      <p:ext uri="{BB962C8B-B14F-4D97-AF65-F5344CB8AC3E}">
        <p14:creationId xmlns:p14="http://schemas.microsoft.com/office/powerpoint/2010/main" val="18494085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pPr algn="l" eaLnBrk="1" hangingPunct="1">
              <a:defRPr/>
            </a:pPr>
            <a:r>
              <a:rPr lang="en-US" dirty="0">
                <a:solidFill>
                  <a:srgbClr val="FFC000"/>
                </a:solidFill>
              </a:rPr>
              <a:t>Original pedigree</a:t>
            </a:r>
          </a:p>
        </p:txBody>
      </p:sp>
      <p:sp>
        <p:nvSpPr>
          <p:cNvPr id="22531" name="Content Placeholder 2"/>
          <p:cNvSpPr>
            <a:spLocks noGrp="1"/>
          </p:cNvSpPr>
          <p:nvPr>
            <p:ph idx="1"/>
          </p:nvPr>
        </p:nvSpPr>
        <p:spPr/>
        <p:txBody>
          <a:bodyPr/>
          <a:lstStyle/>
          <a:p>
            <a:pPr eaLnBrk="1" hangingPunct="1"/>
            <a:endParaRPr lang="en-US"/>
          </a:p>
        </p:txBody>
      </p:sp>
      <p:pic>
        <p:nvPicPr>
          <p:cNvPr id="22532" name="Picture 2"/>
          <p:cNvPicPr>
            <a:picLocks noChangeAspect="1" noChangeArrowheads="1"/>
          </p:cNvPicPr>
          <p:nvPr/>
        </p:nvPicPr>
        <p:blipFill>
          <a:blip r:embed="rId3" cstate="print">
            <a:lum bright="-10000" contrast="10000"/>
          </a:blip>
          <a:srcRect l="52188" t="36719" r="17188" b="23438"/>
          <a:stretch>
            <a:fillRect/>
          </a:stretch>
        </p:blipFill>
        <p:spPr bwMode="auto">
          <a:xfrm>
            <a:off x="304800" y="1524000"/>
            <a:ext cx="8613775" cy="4483100"/>
          </a:xfrm>
          <a:prstGeom prst="rect">
            <a:avLst/>
          </a:prstGeom>
          <a:noFill/>
          <a:ln w="9525">
            <a:noFill/>
            <a:miter lim="800000"/>
            <a:headEnd/>
            <a:tailEnd/>
          </a:ln>
        </p:spPr>
      </p:pic>
      <p:sp>
        <p:nvSpPr>
          <p:cNvPr id="20485" name="TextBox 6"/>
          <p:cNvSpPr txBox="1">
            <a:spLocks noChangeArrowheads="1"/>
          </p:cNvSpPr>
          <p:nvPr/>
        </p:nvSpPr>
        <p:spPr bwMode="auto">
          <a:xfrm>
            <a:off x="5791200" y="6291263"/>
            <a:ext cx="2320764" cy="338554"/>
          </a:xfrm>
          <a:prstGeom prst="rect">
            <a:avLst/>
          </a:prstGeom>
          <a:noFill/>
          <a:ln w="9525">
            <a:noFill/>
            <a:miter lim="800000"/>
            <a:headEnd/>
            <a:tailEnd/>
          </a:ln>
        </p:spPr>
        <p:txBody>
          <a:bodyPr wrap="none">
            <a:spAutoFit/>
          </a:bodyPr>
          <a:lstStyle/>
          <a:p>
            <a:pPr>
              <a:defRPr/>
            </a:pPr>
            <a:r>
              <a:rPr lang="en-US" sz="1600" dirty="0" err="1">
                <a:latin typeface="+mn-lt"/>
              </a:rPr>
              <a:t>Scheffer</a:t>
            </a:r>
            <a:r>
              <a:rPr lang="en-US" sz="1600" dirty="0">
                <a:latin typeface="+mn-lt"/>
              </a:rPr>
              <a:t> &amp; </a:t>
            </a:r>
            <a:r>
              <a:rPr lang="en-US" sz="1600" dirty="0" err="1">
                <a:latin typeface="+mn-lt"/>
              </a:rPr>
              <a:t>Berkovic</a:t>
            </a:r>
            <a:r>
              <a:rPr lang="en-US" sz="1600" dirty="0">
                <a:latin typeface="+mn-lt"/>
              </a:rPr>
              <a:t>, 1997</a:t>
            </a:r>
          </a:p>
        </p:txBody>
      </p:sp>
    </p:spTree>
    <p:extLst>
      <p:ext uri="{BB962C8B-B14F-4D97-AF65-F5344CB8AC3E}">
        <p14:creationId xmlns:p14="http://schemas.microsoft.com/office/powerpoint/2010/main" val="30277085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Benign Familial/ Non-Familial Neonatal Seizures</a:t>
            </a:r>
          </a:p>
        </p:txBody>
      </p:sp>
      <p:sp>
        <p:nvSpPr>
          <p:cNvPr id="3" name="Content Placeholder 2"/>
          <p:cNvSpPr>
            <a:spLocks noGrp="1"/>
          </p:cNvSpPr>
          <p:nvPr>
            <p:ph idx="1"/>
          </p:nvPr>
        </p:nvSpPr>
        <p:spPr/>
        <p:txBody>
          <a:bodyPr>
            <a:normAutofit/>
          </a:bodyPr>
          <a:lstStyle/>
          <a:p>
            <a:r>
              <a:rPr lang="en-US" dirty="0"/>
              <a:t>“Fifth Day Fits”</a:t>
            </a:r>
          </a:p>
          <a:p>
            <a:r>
              <a:rPr lang="en-US" dirty="0"/>
              <a:t>EEG background may be normal or abnormal</a:t>
            </a:r>
          </a:p>
          <a:p>
            <a:r>
              <a:rPr lang="en-US" dirty="0"/>
              <a:t>Mutations in KCNQ2, or less commonly, KCNQ3</a:t>
            </a:r>
          </a:p>
          <a:p>
            <a:pPr lvl="1"/>
            <a:r>
              <a:rPr lang="en-US" dirty="0"/>
              <a:t>AD mutations, result in small reduction in current and less </a:t>
            </a:r>
            <a:r>
              <a:rPr lang="en-US" dirty="0" err="1"/>
              <a:t>hyperpolarization</a:t>
            </a:r>
            <a:endParaRPr lang="en-US" dirty="0"/>
          </a:p>
          <a:p>
            <a:r>
              <a:rPr lang="en-US" dirty="0"/>
              <a:t>Seizures - </a:t>
            </a:r>
            <a:r>
              <a:rPr lang="en-US" dirty="0" err="1"/>
              <a:t>clonic</a:t>
            </a:r>
            <a:r>
              <a:rPr lang="en-US" dirty="0"/>
              <a:t>, tonic, apneas, </a:t>
            </a:r>
            <a:r>
              <a:rPr lang="en-US" dirty="0" err="1"/>
              <a:t>orofacial</a:t>
            </a:r>
            <a:r>
              <a:rPr lang="en-US" dirty="0"/>
              <a:t> automatisms</a:t>
            </a:r>
          </a:p>
          <a:p>
            <a:r>
              <a:rPr lang="en-US" dirty="0"/>
              <a:t>Benign idiopathic neonatal seizures</a:t>
            </a:r>
          </a:p>
          <a:p>
            <a:pPr lvl="1"/>
            <a:r>
              <a:rPr lang="en-US" dirty="0"/>
              <a:t>Almost always </a:t>
            </a:r>
            <a:r>
              <a:rPr lang="en-US" dirty="0" err="1"/>
              <a:t>clonic</a:t>
            </a:r>
            <a:r>
              <a:rPr lang="en-US" dirty="0"/>
              <a:t> seizures, mostly partial ± apnea</a:t>
            </a:r>
          </a:p>
        </p:txBody>
      </p:sp>
      <p:sp>
        <p:nvSpPr>
          <p:cNvPr id="4" name="TextBox 3"/>
          <p:cNvSpPr txBox="1"/>
          <p:nvPr/>
        </p:nvSpPr>
        <p:spPr>
          <a:xfrm>
            <a:off x="457200" y="6172200"/>
            <a:ext cx="2895600" cy="461665"/>
          </a:xfrm>
          <a:prstGeom prst="rect">
            <a:avLst/>
          </a:prstGeom>
          <a:noFill/>
        </p:spPr>
        <p:txBody>
          <a:bodyPr wrap="square" rtlCol="0">
            <a:spAutoFit/>
          </a:bodyPr>
          <a:lstStyle/>
          <a:p>
            <a:r>
              <a:rPr lang="en-US" sz="1200" dirty="0"/>
              <a:t>J Roger </a:t>
            </a:r>
            <a:r>
              <a:rPr lang="en-US" sz="1200" i="1" dirty="0"/>
              <a:t>et al., </a:t>
            </a:r>
            <a:r>
              <a:rPr lang="en-US" sz="1200" dirty="0"/>
              <a:t>Epileptic Syndromes in Infancy, Childhood, and Adolescence</a:t>
            </a:r>
          </a:p>
        </p:txBody>
      </p:sp>
    </p:spTree>
    <p:extLst>
      <p:ext uri="{BB962C8B-B14F-4D97-AF65-F5344CB8AC3E}">
        <p14:creationId xmlns:p14="http://schemas.microsoft.com/office/powerpoint/2010/main" val="37181230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10280" t="19947" b="17551"/>
          <a:stretch>
            <a:fillRect/>
          </a:stretch>
        </p:blipFill>
        <p:spPr bwMode="auto">
          <a:xfrm>
            <a:off x="0" y="3048000"/>
            <a:ext cx="9144000" cy="35814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3"/>
          <a:srcRect l="11163" t="21178" r="279" b="27200"/>
          <a:stretch>
            <a:fillRect/>
          </a:stretch>
        </p:blipFill>
        <p:spPr bwMode="auto">
          <a:xfrm>
            <a:off x="0" y="0"/>
            <a:ext cx="9067800" cy="2971800"/>
          </a:xfrm>
          <a:prstGeom prst="rect">
            <a:avLst/>
          </a:prstGeom>
          <a:noFill/>
          <a:ln w="9525">
            <a:noFill/>
            <a:miter lim="800000"/>
            <a:headEnd/>
            <a:tailEnd/>
          </a:ln>
          <a:effectLst/>
        </p:spPr>
      </p:pic>
    </p:spTree>
    <p:extLst>
      <p:ext uri="{BB962C8B-B14F-4D97-AF65-F5344CB8AC3E}">
        <p14:creationId xmlns:p14="http://schemas.microsoft.com/office/powerpoint/2010/main" val="24949397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715962"/>
          </a:xfrm>
        </p:spPr>
        <p:txBody>
          <a:bodyPr>
            <a:normAutofit/>
          </a:bodyPr>
          <a:lstStyle/>
          <a:p>
            <a:r>
              <a:rPr lang="en-US" dirty="0"/>
              <a:t>Voltage-gated potassium channel</a:t>
            </a:r>
          </a:p>
        </p:txBody>
      </p:sp>
      <p:sp>
        <p:nvSpPr>
          <p:cNvPr id="3" name="Content Placeholder 2"/>
          <p:cNvSpPr>
            <a:spLocks noGrp="1"/>
          </p:cNvSpPr>
          <p:nvPr>
            <p:ph idx="1"/>
          </p:nvPr>
        </p:nvSpPr>
        <p:spPr/>
        <p:txBody>
          <a:bodyPr/>
          <a:lstStyle/>
          <a:p>
            <a:endParaRPr lang="en-US"/>
          </a:p>
        </p:txBody>
      </p:sp>
      <p:pic>
        <p:nvPicPr>
          <p:cNvPr id="24578" name="Picture 2"/>
          <p:cNvPicPr>
            <a:picLocks noChangeAspect="1" noChangeArrowheads="1"/>
          </p:cNvPicPr>
          <p:nvPr/>
        </p:nvPicPr>
        <p:blipFill>
          <a:blip r:embed="rId3"/>
          <a:srcRect/>
          <a:stretch>
            <a:fillRect/>
          </a:stretch>
        </p:blipFill>
        <p:spPr bwMode="auto">
          <a:xfrm>
            <a:off x="1828800" y="990600"/>
            <a:ext cx="5631645" cy="5181600"/>
          </a:xfrm>
          <a:prstGeom prst="rect">
            <a:avLst/>
          </a:prstGeom>
          <a:noFill/>
          <a:ln w="9525">
            <a:noFill/>
            <a:miter lim="800000"/>
            <a:headEnd/>
            <a:tailEnd/>
          </a:ln>
          <a:effectLst/>
        </p:spPr>
      </p:pic>
      <p:sp>
        <p:nvSpPr>
          <p:cNvPr id="6" name="TextBox 5"/>
          <p:cNvSpPr txBox="1"/>
          <p:nvPr/>
        </p:nvSpPr>
        <p:spPr>
          <a:xfrm>
            <a:off x="762000" y="6211669"/>
            <a:ext cx="4648200" cy="646331"/>
          </a:xfrm>
          <a:prstGeom prst="rect">
            <a:avLst/>
          </a:prstGeom>
          <a:noFill/>
        </p:spPr>
        <p:txBody>
          <a:bodyPr wrap="square" rtlCol="0">
            <a:spAutoFit/>
          </a:bodyPr>
          <a:lstStyle/>
          <a:p>
            <a:r>
              <a:rPr lang="en-US" dirty="0"/>
              <a:t>Cooper EC, in </a:t>
            </a:r>
            <a:r>
              <a:rPr lang="en-US" i="1" dirty="0"/>
              <a:t>Jasper’s Basic Mechanisms of the </a:t>
            </a:r>
            <a:r>
              <a:rPr lang="en-US" i="1" dirty="0" err="1"/>
              <a:t>Epiilepsies</a:t>
            </a:r>
            <a:r>
              <a:rPr lang="en-US" i="1" dirty="0"/>
              <a:t>, 4</a:t>
            </a:r>
            <a:r>
              <a:rPr lang="en-US" i="1" baseline="30000" dirty="0"/>
              <a:t>th</a:t>
            </a:r>
            <a:r>
              <a:rPr lang="en-US" i="1" dirty="0"/>
              <a:t> Ed.</a:t>
            </a:r>
            <a:r>
              <a:rPr lang="en-US" dirty="0"/>
              <a:t> 2012</a:t>
            </a:r>
          </a:p>
        </p:txBody>
      </p:sp>
    </p:spTree>
    <p:extLst>
      <p:ext uri="{BB962C8B-B14F-4D97-AF65-F5344CB8AC3E}">
        <p14:creationId xmlns:p14="http://schemas.microsoft.com/office/powerpoint/2010/main" val="24816835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dirty="0"/>
              <a:t>ILAE Proposed Epilepsy Classification</a:t>
            </a:r>
          </a:p>
        </p:txBody>
      </p:sp>
      <p:pic>
        <p:nvPicPr>
          <p:cNvPr id="2050" name="Picture 2"/>
          <p:cNvPicPr>
            <a:picLocks noChangeAspect="1" noChangeArrowheads="1"/>
          </p:cNvPicPr>
          <p:nvPr/>
        </p:nvPicPr>
        <p:blipFill>
          <a:blip r:embed="rId2" cstate="print"/>
          <a:srcRect/>
          <a:stretch>
            <a:fillRect/>
          </a:stretch>
        </p:blipFill>
        <p:spPr bwMode="auto">
          <a:xfrm>
            <a:off x="685800" y="1218480"/>
            <a:ext cx="3446668" cy="5153745"/>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4544722" y="1371600"/>
            <a:ext cx="3894428" cy="4743450"/>
          </a:xfrm>
          <a:prstGeom prst="rect">
            <a:avLst/>
          </a:prstGeom>
          <a:noFill/>
          <a:ln w="9525">
            <a:noFill/>
            <a:miter lim="800000"/>
            <a:headEnd/>
            <a:tailEnd/>
          </a:ln>
        </p:spPr>
      </p:pic>
      <p:pic>
        <p:nvPicPr>
          <p:cNvPr id="6" name="Picture 4"/>
          <p:cNvPicPr>
            <a:picLocks noChangeAspect="1" noChangeArrowheads="1"/>
          </p:cNvPicPr>
          <p:nvPr/>
        </p:nvPicPr>
        <p:blipFill>
          <a:blip r:embed="rId4" cstate="print"/>
          <a:srcRect/>
          <a:stretch>
            <a:fillRect/>
          </a:stretch>
        </p:blipFill>
        <p:spPr bwMode="auto">
          <a:xfrm>
            <a:off x="5181600" y="6477000"/>
            <a:ext cx="1628775" cy="142875"/>
          </a:xfrm>
          <a:prstGeom prst="rect">
            <a:avLst/>
          </a:prstGeom>
          <a:noFill/>
          <a:ln w="9525">
            <a:noFill/>
            <a:miter lim="800000"/>
            <a:headEnd/>
            <a:tailEnd/>
          </a:ln>
        </p:spPr>
      </p:pic>
      <p:sp>
        <p:nvSpPr>
          <p:cNvPr id="4" name="Rectangle 3"/>
          <p:cNvSpPr/>
          <p:nvPr/>
        </p:nvSpPr>
        <p:spPr>
          <a:xfrm>
            <a:off x="4544722" y="1371600"/>
            <a:ext cx="3837278" cy="3200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69269" y="5983360"/>
            <a:ext cx="3269331" cy="3888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581773" y="4581525"/>
            <a:ext cx="3800227" cy="7620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63763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idx="4294967295"/>
          </p:nvPr>
        </p:nvSpPr>
        <p:spPr>
          <a:xfrm>
            <a:off x="831272" y="2144280"/>
            <a:ext cx="7772400" cy="1470025"/>
          </a:xfrm>
          <a:prstGeom prst="rect">
            <a:avLst/>
          </a:prstGeom>
        </p:spPr>
        <p:txBody>
          <a:bodyPr/>
          <a:lstStyle/>
          <a:p>
            <a:r>
              <a:rPr lang="en-US" dirty="0"/>
              <a:t>Less Specific Age Relationship</a:t>
            </a:r>
          </a:p>
        </p:txBody>
      </p:sp>
      <p:sp>
        <p:nvSpPr>
          <p:cNvPr id="5" name="Subtitle 4"/>
          <p:cNvSpPr>
            <a:spLocks noGrp="1"/>
          </p:cNvSpPr>
          <p:nvPr>
            <p:ph type="body" sz="quarter" idx="4294967295"/>
          </p:nvPr>
        </p:nvSpPr>
        <p:spPr>
          <a:xfrm>
            <a:off x="1796473" y="3207111"/>
            <a:ext cx="6502400" cy="814388"/>
          </a:xfrm>
          <a:prstGeom prst="rect">
            <a:avLst/>
          </a:prstGeom>
        </p:spPr>
        <p:txBody>
          <a:bodyPr/>
          <a:lstStyle/>
          <a:p>
            <a:r>
              <a:rPr lang="en-US" dirty="0"/>
              <a:t>Familial focal epilepsy with variable foci – </a:t>
            </a:r>
            <a:r>
              <a:rPr lang="en-US" i="1" dirty="0"/>
              <a:t>DEPDC5</a:t>
            </a:r>
            <a:endParaRPr lang="en-US" dirty="0"/>
          </a:p>
          <a:p>
            <a:r>
              <a:rPr lang="en-US" dirty="0"/>
              <a:t>Reflex epilepsies</a:t>
            </a:r>
          </a:p>
          <a:p>
            <a:endParaRPr lang="en-US" dirty="0"/>
          </a:p>
        </p:txBody>
      </p:sp>
    </p:spTree>
    <p:extLst>
      <p:ext uri="{BB962C8B-B14F-4D97-AF65-F5344CB8AC3E}">
        <p14:creationId xmlns:p14="http://schemas.microsoft.com/office/powerpoint/2010/main" val="169034250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Thank you</a:t>
            </a:r>
          </a:p>
        </p:txBody>
      </p:sp>
      <p:sp>
        <p:nvSpPr>
          <p:cNvPr id="9" name="Text Placeholder 8"/>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591153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Extra slides</a:t>
            </a:r>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7273632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1"/>
          <p:cNvPicPr>
            <a:picLocks noChangeAspect="1" noChangeArrowheads="1"/>
          </p:cNvPicPr>
          <p:nvPr/>
        </p:nvPicPr>
        <p:blipFill>
          <a:blip r:embed="rId2"/>
          <a:srcRect/>
          <a:stretch>
            <a:fillRect/>
          </a:stretch>
        </p:blipFill>
        <p:spPr bwMode="auto">
          <a:xfrm>
            <a:off x="685800" y="1219200"/>
            <a:ext cx="7426882" cy="3200400"/>
          </a:xfrm>
          <a:prstGeom prst="rect">
            <a:avLst/>
          </a:prstGeom>
          <a:noFill/>
          <a:ln w="9525">
            <a:noFill/>
            <a:miter lim="800000"/>
            <a:headEnd/>
            <a:tailEnd/>
          </a:ln>
          <a:effectLst/>
        </p:spPr>
      </p:pic>
    </p:spTree>
    <p:extLst>
      <p:ext uri="{BB962C8B-B14F-4D97-AF65-F5344CB8AC3E}">
        <p14:creationId xmlns:p14="http://schemas.microsoft.com/office/powerpoint/2010/main" val="16490795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sz="quarter" idx="1"/>
          </p:nvPr>
        </p:nvSpPr>
        <p:spPr/>
        <p:txBody>
          <a:bodyPr/>
          <a:lstStyle/>
          <a:p>
            <a:endParaRPr lang="en-US"/>
          </a:p>
        </p:txBody>
      </p:sp>
      <p:pic>
        <p:nvPicPr>
          <p:cNvPr id="184322" name="Picture 2" descr="An external file that holds a picture, illustration, etc.&#10;Object name is nihms378221f1.jpg"/>
          <p:cNvPicPr>
            <a:picLocks noChangeAspect="1" noChangeArrowheads="1"/>
          </p:cNvPicPr>
          <p:nvPr/>
        </p:nvPicPr>
        <p:blipFill>
          <a:blip r:embed="rId3"/>
          <a:srcRect/>
          <a:stretch>
            <a:fillRect/>
          </a:stretch>
        </p:blipFill>
        <p:spPr bwMode="auto">
          <a:xfrm>
            <a:off x="457200" y="228600"/>
            <a:ext cx="8382000" cy="6403848"/>
          </a:xfrm>
          <a:prstGeom prst="rect">
            <a:avLst/>
          </a:prstGeom>
          <a:noFill/>
        </p:spPr>
      </p:pic>
      <p:pic>
        <p:nvPicPr>
          <p:cNvPr id="184323" name="Picture 3"/>
          <p:cNvPicPr>
            <a:picLocks noChangeAspect="1" noChangeArrowheads="1"/>
          </p:cNvPicPr>
          <p:nvPr/>
        </p:nvPicPr>
        <p:blipFill>
          <a:blip r:embed="rId4"/>
          <a:srcRect/>
          <a:stretch>
            <a:fillRect/>
          </a:stretch>
        </p:blipFill>
        <p:spPr bwMode="auto">
          <a:xfrm>
            <a:off x="6119446" y="6553200"/>
            <a:ext cx="3024554" cy="304800"/>
          </a:xfrm>
          <a:prstGeom prst="rect">
            <a:avLst/>
          </a:prstGeom>
          <a:noFill/>
          <a:ln w="9525">
            <a:noFill/>
            <a:miter lim="800000"/>
            <a:headEnd/>
            <a:tailEnd/>
          </a:ln>
          <a:effectLst/>
        </p:spPr>
      </p:pic>
    </p:spTree>
    <p:extLst>
      <p:ext uri="{BB962C8B-B14F-4D97-AF65-F5344CB8AC3E}">
        <p14:creationId xmlns:p14="http://schemas.microsoft.com/office/powerpoint/2010/main" val="29258698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a:t>Malformations due to abnormal neuronal and </a:t>
            </a:r>
            <a:r>
              <a:rPr lang="en-US" sz="2800" dirty="0" err="1"/>
              <a:t>glial</a:t>
            </a:r>
            <a:r>
              <a:rPr lang="en-US" sz="2800" dirty="0"/>
              <a:t> proliferation or apoptosis</a:t>
            </a:r>
          </a:p>
        </p:txBody>
      </p:sp>
      <p:sp>
        <p:nvSpPr>
          <p:cNvPr id="2" name="Content Placeholder 1"/>
          <p:cNvSpPr>
            <a:spLocks noGrp="1"/>
          </p:cNvSpPr>
          <p:nvPr>
            <p:ph sz="quarter" idx="1"/>
          </p:nvPr>
        </p:nvSpPr>
        <p:spPr/>
        <p:txBody>
          <a:bodyPr>
            <a:normAutofit/>
          </a:bodyPr>
          <a:lstStyle/>
          <a:p>
            <a:r>
              <a:rPr lang="en-US" dirty="0"/>
              <a:t>Severe congenital </a:t>
            </a:r>
            <a:r>
              <a:rPr lang="en-US" dirty="0" err="1"/>
              <a:t>microcephaly</a:t>
            </a:r>
            <a:r>
              <a:rPr lang="en-US" dirty="0"/>
              <a:t> (pre-</a:t>
            </a:r>
            <a:r>
              <a:rPr lang="en-US" dirty="0" err="1"/>
              <a:t>migrational</a:t>
            </a:r>
            <a:r>
              <a:rPr lang="en-US" dirty="0"/>
              <a:t> reduced proliferation or excess apoptosis)</a:t>
            </a:r>
          </a:p>
          <a:p>
            <a:pPr lvl="1"/>
            <a:r>
              <a:rPr lang="en-US" dirty="0"/>
              <a:t>± IUGR, short stature, ID, ACC, other </a:t>
            </a:r>
            <a:r>
              <a:rPr lang="en-US" dirty="0" err="1"/>
              <a:t>syndromic</a:t>
            </a:r>
            <a:r>
              <a:rPr lang="en-US" dirty="0"/>
              <a:t> features, cortical malformations (genetic, other)</a:t>
            </a:r>
          </a:p>
          <a:p>
            <a:r>
              <a:rPr lang="en-US" dirty="0" err="1"/>
              <a:t>Megalencephaly</a:t>
            </a:r>
            <a:endParaRPr lang="en-US" dirty="0"/>
          </a:p>
          <a:p>
            <a:pPr lvl="1"/>
            <a:r>
              <a:rPr lang="en-US" dirty="0"/>
              <a:t>± PNH, PMG, other cortical </a:t>
            </a:r>
            <a:r>
              <a:rPr lang="en-US" dirty="0" err="1"/>
              <a:t>dysgenesis</a:t>
            </a:r>
            <a:r>
              <a:rPr lang="en-US" dirty="0"/>
              <a:t> (PTEN, </a:t>
            </a:r>
            <a:r>
              <a:rPr lang="en-US" dirty="0" err="1"/>
              <a:t>Sotos</a:t>
            </a:r>
            <a:r>
              <a:rPr lang="en-US" dirty="0"/>
              <a:t>)</a:t>
            </a:r>
          </a:p>
          <a:p>
            <a:r>
              <a:rPr lang="en-US" dirty="0"/>
              <a:t>Cortical </a:t>
            </a:r>
            <a:r>
              <a:rPr lang="en-US" dirty="0" err="1"/>
              <a:t>dysgenesis</a:t>
            </a:r>
            <a:r>
              <a:rPr lang="en-US" dirty="0"/>
              <a:t> with abnormal cell proliferation but without </a:t>
            </a:r>
            <a:r>
              <a:rPr lang="en-US" dirty="0" err="1"/>
              <a:t>neoplasia</a:t>
            </a:r>
            <a:endParaRPr lang="en-US" dirty="0"/>
          </a:p>
          <a:p>
            <a:pPr lvl="1"/>
            <a:r>
              <a:rPr lang="en-US" dirty="0"/>
              <a:t>Diffuse or focal/ multifocal (putative </a:t>
            </a:r>
            <a:r>
              <a:rPr lang="en-US" dirty="0" err="1"/>
              <a:t>postzygotic</a:t>
            </a:r>
            <a:r>
              <a:rPr lang="en-US" dirty="0"/>
              <a:t> </a:t>
            </a:r>
            <a:r>
              <a:rPr lang="en-US" dirty="0" err="1"/>
              <a:t>mosaicism</a:t>
            </a:r>
            <a:r>
              <a:rPr lang="en-US" dirty="0"/>
              <a:t>) – FCD, HMEG</a:t>
            </a:r>
          </a:p>
          <a:p>
            <a:r>
              <a:rPr lang="en-US" dirty="0"/>
              <a:t>Cortical </a:t>
            </a:r>
            <a:r>
              <a:rPr lang="en-US" dirty="0" err="1"/>
              <a:t>dysplasias</a:t>
            </a:r>
            <a:r>
              <a:rPr lang="en-US" dirty="0"/>
              <a:t> with abnormal cell proliferation and </a:t>
            </a:r>
            <a:r>
              <a:rPr lang="en-US" dirty="0" err="1"/>
              <a:t>neoplasia</a:t>
            </a:r>
            <a:endParaRPr lang="en-US" dirty="0"/>
          </a:p>
          <a:p>
            <a:pPr lvl="1"/>
            <a:r>
              <a:rPr lang="en-US" dirty="0"/>
              <a:t>DNET, </a:t>
            </a:r>
            <a:r>
              <a:rPr lang="en-US" dirty="0" err="1"/>
              <a:t>ganglioglioma</a:t>
            </a:r>
            <a:r>
              <a:rPr lang="en-US" dirty="0"/>
              <a:t>, </a:t>
            </a:r>
            <a:r>
              <a:rPr lang="en-US" dirty="0" err="1"/>
              <a:t>gangliocytoma</a:t>
            </a:r>
            <a:endParaRPr lang="en-US" dirty="0"/>
          </a:p>
        </p:txBody>
      </p:sp>
      <p:pic>
        <p:nvPicPr>
          <p:cNvPr id="4" name="Picture 3"/>
          <p:cNvPicPr>
            <a:picLocks noChangeAspect="1" noChangeArrowheads="1"/>
          </p:cNvPicPr>
          <p:nvPr/>
        </p:nvPicPr>
        <p:blipFill>
          <a:blip r:embed="rId2"/>
          <a:srcRect/>
          <a:stretch>
            <a:fillRect/>
          </a:stretch>
        </p:blipFill>
        <p:spPr bwMode="auto">
          <a:xfrm>
            <a:off x="6119446" y="6553200"/>
            <a:ext cx="3024554" cy="304800"/>
          </a:xfrm>
          <a:prstGeom prst="rect">
            <a:avLst/>
          </a:prstGeom>
          <a:noFill/>
          <a:ln w="9525">
            <a:noFill/>
            <a:miter lim="800000"/>
            <a:headEnd/>
            <a:tailEnd/>
          </a:ln>
          <a:effectLst/>
        </p:spPr>
      </p:pic>
    </p:spTree>
    <p:extLst>
      <p:ext uri="{BB962C8B-B14F-4D97-AF65-F5344CB8AC3E}">
        <p14:creationId xmlns:p14="http://schemas.microsoft.com/office/powerpoint/2010/main" val="76869592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a:t>Malformations due to abnormal neuronal migration</a:t>
            </a:r>
          </a:p>
        </p:txBody>
      </p:sp>
      <p:sp>
        <p:nvSpPr>
          <p:cNvPr id="2" name="Content Placeholder 1"/>
          <p:cNvSpPr>
            <a:spLocks noGrp="1"/>
          </p:cNvSpPr>
          <p:nvPr>
            <p:ph sz="quarter" idx="1"/>
          </p:nvPr>
        </p:nvSpPr>
        <p:spPr/>
        <p:txBody>
          <a:bodyPr>
            <a:normAutofit/>
          </a:bodyPr>
          <a:lstStyle/>
          <a:p>
            <a:r>
              <a:rPr lang="en-US" dirty="0" err="1"/>
              <a:t>Nuroependymal</a:t>
            </a:r>
            <a:r>
              <a:rPr lang="en-US" dirty="0"/>
              <a:t> abnormalities – </a:t>
            </a:r>
            <a:r>
              <a:rPr lang="en-US" dirty="0" err="1"/>
              <a:t>periventricular</a:t>
            </a:r>
            <a:r>
              <a:rPr lang="en-US" dirty="0"/>
              <a:t> </a:t>
            </a:r>
            <a:r>
              <a:rPr lang="en-US" dirty="0" err="1"/>
              <a:t>heterotopia</a:t>
            </a:r>
            <a:r>
              <a:rPr lang="en-US" dirty="0"/>
              <a:t> </a:t>
            </a:r>
          </a:p>
          <a:p>
            <a:pPr lvl="1"/>
            <a:r>
              <a:rPr lang="en-US" dirty="0"/>
              <a:t>chromosomal deletions (Williams), </a:t>
            </a:r>
            <a:r>
              <a:rPr lang="en-US" i="1" dirty="0"/>
              <a:t>FLNA </a:t>
            </a:r>
            <a:r>
              <a:rPr lang="en-US" dirty="0"/>
              <a:t>(with ACC)</a:t>
            </a:r>
          </a:p>
          <a:p>
            <a:r>
              <a:rPr lang="en-US" dirty="0"/>
              <a:t>Generalized abnormal </a:t>
            </a:r>
            <a:r>
              <a:rPr lang="en-US" dirty="0" err="1"/>
              <a:t>transmantle</a:t>
            </a:r>
            <a:r>
              <a:rPr lang="en-US" dirty="0"/>
              <a:t> migration (LIS/SBH)</a:t>
            </a:r>
          </a:p>
          <a:p>
            <a:pPr lvl="1"/>
            <a:r>
              <a:rPr lang="en-US" i="1" dirty="0"/>
              <a:t>DCX</a:t>
            </a:r>
            <a:r>
              <a:rPr lang="en-US" dirty="0"/>
              <a:t> (Xq22.3-q23), </a:t>
            </a:r>
            <a:r>
              <a:rPr lang="en-US" i="1" dirty="0"/>
              <a:t>LIS1</a:t>
            </a:r>
            <a:r>
              <a:rPr lang="en-US" dirty="0"/>
              <a:t> (classic 4 layer)</a:t>
            </a:r>
          </a:p>
          <a:p>
            <a:pPr lvl="1"/>
            <a:r>
              <a:rPr lang="en-US" i="1" dirty="0"/>
              <a:t>RELN </a:t>
            </a:r>
            <a:r>
              <a:rPr lang="en-US" dirty="0"/>
              <a:t>(7q22), </a:t>
            </a:r>
            <a:r>
              <a:rPr lang="en-US" i="1" dirty="0"/>
              <a:t>VLDLR</a:t>
            </a:r>
            <a:r>
              <a:rPr lang="en-US" dirty="0"/>
              <a:t> (9q24)</a:t>
            </a:r>
            <a:endParaRPr lang="en-US" i="1" dirty="0"/>
          </a:p>
          <a:p>
            <a:r>
              <a:rPr lang="en-US" dirty="0"/>
              <a:t>Localized abnormal late radial or tangential </a:t>
            </a:r>
            <a:r>
              <a:rPr lang="en-US" dirty="0" err="1"/>
              <a:t>transmantle</a:t>
            </a:r>
            <a:r>
              <a:rPr lang="en-US" dirty="0"/>
              <a:t> migration</a:t>
            </a:r>
          </a:p>
          <a:p>
            <a:pPr lvl="1"/>
            <a:r>
              <a:rPr lang="en-US" dirty="0" err="1"/>
              <a:t>Subcortical</a:t>
            </a:r>
            <a:r>
              <a:rPr lang="en-US" dirty="0"/>
              <a:t> heterotopias, </a:t>
            </a:r>
            <a:r>
              <a:rPr lang="en-US" dirty="0" err="1"/>
              <a:t>sublobar</a:t>
            </a:r>
            <a:r>
              <a:rPr lang="en-US" dirty="0"/>
              <a:t> dysplasia</a:t>
            </a:r>
          </a:p>
          <a:p>
            <a:r>
              <a:rPr lang="en-US" dirty="0"/>
              <a:t>Abnormal terminal migration and defects in </a:t>
            </a:r>
            <a:r>
              <a:rPr lang="en-US" dirty="0" err="1"/>
              <a:t>pial</a:t>
            </a:r>
            <a:r>
              <a:rPr lang="en-US" dirty="0"/>
              <a:t> limiting membrane</a:t>
            </a:r>
          </a:p>
          <a:p>
            <a:pPr lvl="1"/>
            <a:r>
              <a:rPr lang="en-US" dirty="0" err="1"/>
              <a:t>dystroglycan-laminin</a:t>
            </a:r>
            <a:r>
              <a:rPr lang="en-US" dirty="0"/>
              <a:t> complex abnormalities, CDG, other cobblestone malformations, fetal alcohol syndrome </a:t>
            </a:r>
          </a:p>
        </p:txBody>
      </p:sp>
      <p:pic>
        <p:nvPicPr>
          <p:cNvPr id="4" name="Picture 3"/>
          <p:cNvPicPr>
            <a:picLocks noChangeAspect="1" noChangeArrowheads="1"/>
          </p:cNvPicPr>
          <p:nvPr/>
        </p:nvPicPr>
        <p:blipFill>
          <a:blip r:embed="rId3"/>
          <a:srcRect/>
          <a:stretch>
            <a:fillRect/>
          </a:stretch>
        </p:blipFill>
        <p:spPr bwMode="auto">
          <a:xfrm>
            <a:off x="6119446" y="6553200"/>
            <a:ext cx="3024554" cy="304800"/>
          </a:xfrm>
          <a:prstGeom prst="rect">
            <a:avLst/>
          </a:prstGeom>
          <a:noFill/>
          <a:ln w="9525">
            <a:noFill/>
            <a:miter lim="800000"/>
            <a:headEnd/>
            <a:tailEnd/>
          </a:ln>
          <a:effectLst/>
        </p:spPr>
      </p:pic>
    </p:spTree>
    <p:extLst>
      <p:ext uri="{BB962C8B-B14F-4D97-AF65-F5344CB8AC3E}">
        <p14:creationId xmlns:p14="http://schemas.microsoft.com/office/powerpoint/2010/main" val="13251933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Lissencephaly</a:t>
            </a:r>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207" t="22021" r="28662" b="24618"/>
          <a:stretch/>
        </p:blipFill>
        <p:spPr bwMode="auto">
          <a:xfrm>
            <a:off x="1648067" y="1523999"/>
            <a:ext cx="4752733" cy="4597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69062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SEH – 20 </a:t>
            </a:r>
            <a:r>
              <a:rPr lang="en-US" dirty="0" err="1"/>
              <a:t>mo</a:t>
            </a:r>
            <a:r>
              <a:rPr lang="en-US" dirty="0"/>
              <a:t> with GDD</a:t>
            </a:r>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530" t="6626" r="22868" b="31988"/>
          <a:stretch/>
        </p:blipFill>
        <p:spPr bwMode="auto">
          <a:xfrm>
            <a:off x="2438400" y="1400373"/>
            <a:ext cx="5125226" cy="4695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352507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04800"/>
            <a:ext cx="6391835"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033818"/>
            <a:ext cx="7494767" cy="1519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0"/>
            <a:ext cx="2636440" cy="165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420946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a:t>Malformations due to abnormal </a:t>
            </a:r>
            <a:r>
              <a:rPr lang="en-US" sz="2800" dirty="0" err="1"/>
              <a:t>postmigrational</a:t>
            </a:r>
            <a:r>
              <a:rPr lang="en-US" sz="2800" dirty="0"/>
              <a:t> development</a:t>
            </a:r>
          </a:p>
        </p:txBody>
      </p:sp>
      <p:sp>
        <p:nvSpPr>
          <p:cNvPr id="2" name="Content Placeholder 1"/>
          <p:cNvSpPr>
            <a:spLocks noGrp="1"/>
          </p:cNvSpPr>
          <p:nvPr>
            <p:ph sz="quarter" idx="1"/>
          </p:nvPr>
        </p:nvSpPr>
        <p:spPr/>
        <p:txBody>
          <a:bodyPr>
            <a:normAutofit/>
          </a:bodyPr>
          <a:lstStyle/>
          <a:p>
            <a:r>
              <a:rPr lang="en-US" dirty="0" err="1"/>
              <a:t>Polymicrogyria</a:t>
            </a:r>
            <a:endParaRPr lang="en-US" dirty="0"/>
          </a:p>
          <a:p>
            <a:pPr lvl="1"/>
            <a:r>
              <a:rPr lang="en-US" dirty="0"/>
              <a:t>Classified by location</a:t>
            </a:r>
          </a:p>
          <a:p>
            <a:pPr lvl="1"/>
            <a:r>
              <a:rPr lang="en-US" dirty="0"/>
              <a:t>Syndromes (Adams-Oliver, </a:t>
            </a:r>
            <a:r>
              <a:rPr lang="en-US" dirty="0" err="1"/>
              <a:t>Joubert</a:t>
            </a:r>
            <a:r>
              <a:rPr lang="en-US" dirty="0"/>
              <a:t>, </a:t>
            </a:r>
            <a:r>
              <a:rPr lang="en-US" dirty="0" err="1"/>
              <a:t>Aicardi</a:t>
            </a:r>
            <a:r>
              <a:rPr lang="en-US" dirty="0"/>
              <a:t>)</a:t>
            </a:r>
          </a:p>
          <a:p>
            <a:pPr lvl="1"/>
            <a:r>
              <a:rPr lang="en-US" dirty="0"/>
              <a:t>± </a:t>
            </a:r>
            <a:r>
              <a:rPr lang="en-US" dirty="0" err="1"/>
              <a:t>schizencephaly</a:t>
            </a:r>
            <a:r>
              <a:rPr lang="en-US" dirty="0"/>
              <a:t>/ calcification (vascular, CMV, familial)</a:t>
            </a:r>
          </a:p>
          <a:p>
            <a:r>
              <a:rPr lang="en-US" dirty="0"/>
              <a:t>IEM</a:t>
            </a:r>
          </a:p>
          <a:p>
            <a:pPr lvl="1"/>
            <a:r>
              <a:rPr lang="en-US" dirty="0"/>
              <a:t>Mitochondrial and </a:t>
            </a:r>
            <a:r>
              <a:rPr lang="en-US" dirty="0" err="1"/>
              <a:t>pyruvate</a:t>
            </a:r>
            <a:r>
              <a:rPr lang="en-US" dirty="0"/>
              <a:t>, NKH</a:t>
            </a:r>
          </a:p>
          <a:p>
            <a:pPr lvl="1"/>
            <a:r>
              <a:rPr lang="en-US" dirty="0" err="1"/>
              <a:t>Peroxisomal</a:t>
            </a:r>
            <a:endParaRPr lang="en-US" dirty="0"/>
          </a:p>
          <a:p>
            <a:r>
              <a:rPr lang="en-US" dirty="0"/>
              <a:t>FCDs without </a:t>
            </a:r>
            <a:r>
              <a:rPr lang="en-US" dirty="0" err="1"/>
              <a:t>dysmorphic</a:t>
            </a:r>
            <a:r>
              <a:rPr lang="en-US" dirty="0"/>
              <a:t> neurons</a:t>
            </a:r>
          </a:p>
          <a:p>
            <a:r>
              <a:rPr lang="en-US" dirty="0" err="1"/>
              <a:t>Postmigrational</a:t>
            </a:r>
            <a:r>
              <a:rPr lang="en-US" dirty="0"/>
              <a:t> </a:t>
            </a:r>
            <a:r>
              <a:rPr lang="en-US" dirty="0" err="1"/>
              <a:t>microcephaly</a:t>
            </a:r>
            <a:endParaRPr lang="en-US" dirty="0"/>
          </a:p>
          <a:p>
            <a:pPr lvl="1"/>
            <a:r>
              <a:rPr lang="en-US" dirty="0"/>
              <a:t>Pitt-Hopkins, </a:t>
            </a:r>
            <a:r>
              <a:rPr lang="en-US" i="1" dirty="0"/>
              <a:t>FOXG1</a:t>
            </a:r>
            <a:r>
              <a:rPr lang="en-US" dirty="0"/>
              <a:t>, </a:t>
            </a:r>
            <a:r>
              <a:rPr lang="en-US" dirty="0" err="1"/>
              <a:t>Angelman</a:t>
            </a:r>
            <a:r>
              <a:rPr lang="en-US" dirty="0"/>
              <a:t>, </a:t>
            </a:r>
            <a:r>
              <a:rPr lang="en-US" dirty="0" err="1"/>
              <a:t>Rett</a:t>
            </a:r>
            <a:endParaRPr lang="en-US" dirty="0"/>
          </a:p>
        </p:txBody>
      </p:sp>
      <p:pic>
        <p:nvPicPr>
          <p:cNvPr id="4" name="Picture 3"/>
          <p:cNvPicPr>
            <a:picLocks noChangeAspect="1" noChangeArrowheads="1"/>
          </p:cNvPicPr>
          <p:nvPr/>
        </p:nvPicPr>
        <p:blipFill>
          <a:blip r:embed="rId3"/>
          <a:srcRect/>
          <a:stretch>
            <a:fillRect/>
          </a:stretch>
        </p:blipFill>
        <p:spPr bwMode="auto">
          <a:xfrm>
            <a:off x="6119446" y="6553200"/>
            <a:ext cx="3024554" cy="304800"/>
          </a:xfrm>
          <a:prstGeom prst="rect">
            <a:avLst/>
          </a:prstGeom>
          <a:noFill/>
          <a:ln w="9525">
            <a:noFill/>
            <a:miter lim="800000"/>
            <a:headEnd/>
            <a:tailEnd/>
          </a:ln>
          <a:effectLst/>
        </p:spPr>
      </p:pic>
    </p:spTree>
    <p:extLst>
      <p:ext uri="{BB962C8B-B14F-4D97-AF65-F5344CB8AC3E}">
        <p14:creationId xmlns:p14="http://schemas.microsoft.com/office/powerpoint/2010/main" val="822568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381000" y="1905000"/>
            <a:ext cx="8534400" cy="2481904"/>
          </a:xfrm>
          <a:prstGeom prst="rect">
            <a:avLst/>
          </a:prstGeom>
          <a:noFill/>
          <a:ln w="9525">
            <a:noFill/>
            <a:miter lim="800000"/>
            <a:headEnd/>
            <a:tailEnd/>
          </a:ln>
          <a:effectLst/>
        </p:spPr>
      </p:pic>
      <p:pic>
        <p:nvPicPr>
          <p:cNvPr id="4099" name="Picture 3"/>
          <p:cNvPicPr>
            <a:picLocks noGrp="1" noChangeAspect="1" noChangeArrowheads="1"/>
          </p:cNvPicPr>
          <p:nvPr>
            <p:ph idx="1"/>
          </p:nvPr>
        </p:nvPicPr>
        <p:blipFill>
          <a:blip r:embed="rId3"/>
          <a:srcRect/>
          <a:stretch>
            <a:fillRect/>
          </a:stretch>
        </p:blipFill>
        <p:spPr bwMode="auto">
          <a:xfrm>
            <a:off x="4905375" y="6686550"/>
            <a:ext cx="4238625" cy="171450"/>
          </a:xfrm>
          <a:prstGeom prst="rect">
            <a:avLst/>
          </a:prstGeom>
          <a:noFill/>
          <a:ln w="9525">
            <a:noFill/>
            <a:miter lim="800000"/>
            <a:headEnd/>
            <a:tailEnd/>
          </a:ln>
          <a:effectLst/>
        </p:spPr>
      </p:pic>
    </p:spTree>
    <p:extLst>
      <p:ext uri="{BB962C8B-B14F-4D97-AF65-F5344CB8AC3E}">
        <p14:creationId xmlns:p14="http://schemas.microsoft.com/office/powerpoint/2010/main" val="27884389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Custom 1">
      <a:dk1>
        <a:sysClr val="windowText" lastClr="000000"/>
      </a:dk1>
      <a:lt1>
        <a:sysClr val="window" lastClr="FFFFFF"/>
      </a:lt1>
      <a:dk2>
        <a:srgbClr val="212745"/>
      </a:dk2>
      <a:lt2>
        <a:srgbClr val="B4DCFA"/>
      </a:lt2>
      <a:accent1>
        <a:srgbClr val="FF0000"/>
      </a:accent1>
      <a:accent2>
        <a:srgbClr val="0070C0"/>
      </a:accent2>
      <a:accent3>
        <a:srgbClr val="7F7F7F"/>
      </a:accent3>
      <a:accent4>
        <a:srgbClr val="FF8021"/>
      </a:accent4>
      <a:accent5>
        <a:srgbClr val="00B050"/>
      </a:accent5>
      <a:accent6>
        <a:srgbClr val="7030A0"/>
      </a:accent6>
      <a:hlink>
        <a:srgbClr val="56C7AA"/>
      </a:hlink>
      <a:folHlink>
        <a:srgbClr val="59A8D1"/>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ildren's National PowerPoint Template - standard" id="{B565F2FB-F1A7-4D5E-A461-CC94746D06FC}" vid="{58181224-03F4-4575-B123-23E86562CB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EECD47D23092648982F844E03D74C3A" ma:contentTypeVersion="35" ma:contentTypeDescription="Create a new document." ma:contentTypeScope="" ma:versionID="696138a9efdd25f1a0cbae139c442c54">
  <xsd:schema xmlns:xsd="http://www.w3.org/2001/XMLSchema" xmlns:xs="http://www.w3.org/2001/XMLSchema" xmlns:p="http://schemas.microsoft.com/office/2006/metadata/properties" xmlns:ns3="9a257790-d1ca-461d-9c08-e0f13c7c8415" targetNamespace="http://schemas.microsoft.com/office/2006/metadata/properties" ma:root="true" ma:fieldsID="482cb2081ec721d28c19cbf340fdef03" ns3:_="">
    <xsd:import namespace="9a257790-d1ca-461d-9c08-e0f13c7c8415"/>
    <xsd:element name="properties">
      <xsd:complexType>
        <xsd:sequence>
          <xsd:element name="documentManagement">
            <xsd:complexType>
              <xsd:all>
                <xsd:element ref="ns3:MediaServiceMetadata" minOccurs="0"/>
                <xsd:element ref="ns3:MediaServiceFastMetadata"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257790-d1ca-461d-9c08-e0f13c7c8415"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DateTaken" ma:index="11"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3" ma:displayName="Title"/>
        <xsd:element ref="dc:subject" minOccurs="0" maxOccurs="1"/>
        <xsd:element ref="dc:description" minOccurs="0" maxOccurs="1"/>
        <xsd:element name="keywords" minOccurs="0" maxOccurs="1" type="xsd:string" ma:index="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2C1D6FB-038B-4CEE-9407-9D6581CE79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257790-d1ca-461d-9c08-e0f13c7c84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6851987-A780-4C79-A673-10C06D01BFE6}">
  <ds:schemaRefs>
    <ds:schemaRef ds:uri="http://schemas.microsoft.com/sharepoint/v3/contenttype/forms"/>
  </ds:schemaRefs>
</ds:datastoreItem>
</file>

<file path=customXml/itemProps3.xml><?xml version="1.0" encoding="utf-8"?>
<ds:datastoreItem xmlns:ds="http://schemas.openxmlformats.org/officeDocument/2006/customXml" ds:itemID="{F7160C43-CEDC-48D2-BEEC-D64EB9A4D97E}">
  <ds:schemaRefs>
    <ds:schemaRef ds:uri="http://schemas.microsoft.com/office/infopath/2007/PartnerControls"/>
    <ds:schemaRef ds:uri="http://purl.org/dc/elements/1.1/"/>
    <ds:schemaRef ds:uri="http://schemas.microsoft.com/office/2006/metadata/properties"/>
    <ds:schemaRef ds:uri="9a257790-d1ca-461d-9c08-e0f13c7c8415"/>
    <ds:schemaRef ds:uri="http://schemas.microsoft.com/office/2006/documentManagement/types"/>
    <ds:schemaRef ds:uri="http://schemas.openxmlformats.org/package/2006/metadata/core-properties"/>
    <ds:schemaRef ds:uri="http://purl.org/dc/dcmitype/"/>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Children's National PowerPoint Template - standard</Template>
  <TotalTime>6729</TotalTime>
  <Words>5738</Words>
  <Application>Microsoft Office PowerPoint</Application>
  <PresentationFormat>On-screen Show (4:3)</PresentationFormat>
  <Paragraphs>565</Paragraphs>
  <Slides>89</Slides>
  <Notes>31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89</vt:i4>
      </vt:variant>
    </vt:vector>
  </HeadingPairs>
  <TitlesOfParts>
    <vt:vector size="97" baseType="lpstr">
      <vt:lpstr>Aharoni</vt:lpstr>
      <vt:lpstr>Arial</vt:lpstr>
      <vt:lpstr>Calibri</vt:lpstr>
      <vt:lpstr>Century Gothic</vt:lpstr>
      <vt:lpstr>Tahoma</vt:lpstr>
      <vt:lpstr>Times New Roman</vt:lpstr>
      <vt:lpstr>Wingdings</vt:lpstr>
      <vt:lpstr>Office Theme</vt:lpstr>
      <vt:lpstr>PowerPoint Presentation</vt:lpstr>
      <vt:lpstr>PowerPoint Presentation</vt:lpstr>
      <vt:lpstr>ILAE Proposed Epilepsy Classification</vt:lpstr>
      <vt:lpstr>PowerPoint Presentation</vt:lpstr>
      <vt:lpstr>PowerPoint Presentation</vt:lpstr>
      <vt:lpstr>PowerPoint Presentation</vt:lpstr>
      <vt:lpstr>ILAE 2022 Classification and Definitions</vt:lpstr>
      <vt:lpstr>Less Specific Age Relationship</vt:lpstr>
      <vt:lpstr>PowerPoint Presentation</vt:lpstr>
      <vt:lpstr>PowerPoint Presentation</vt:lpstr>
      <vt:lpstr>PowerPoint Presentation</vt:lpstr>
      <vt:lpstr>Reflex epilepsies</vt:lpstr>
      <vt:lpstr>Distinctive Constellations</vt:lpstr>
      <vt:lpstr>Hippocampal Sclerosis</vt:lpstr>
      <vt:lpstr>Histology</vt:lpstr>
      <vt:lpstr>PowerPoint Presentation</vt:lpstr>
      <vt:lpstr>PowerPoint Presentation</vt:lpstr>
      <vt:lpstr>History of Hippocampal Sclerosis</vt:lpstr>
      <vt:lpstr>PowerPoint Presentation</vt:lpstr>
      <vt:lpstr>MRI features of HS</vt:lpstr>
      <vt:lpstr>Temporal Lobe Epilepsy and HS/ MTS</vt:lpstr>
      <vt:lpstr>HS and Epilepsy Duration</vt:lpstr>
      <vt:lpstr>Rasmussen Syndrome</vt:lpstr>
      <vt:lpstr>Rasmussen Syndrome: Diagnosis</vt:lpstr>
      <vt:lpstr>Gelastic seizures with hypothalamic hamartoma</vt:lpstr>
      <vt:lpstr>Hemiconvulsion-hemiplegia-epilepsy</vt:lpstr>
      <vt:lpstr>Progressive myoclonus epilepsies (PME)</vt:lpstr>
      <vt:lpstr>EPM1 &amp; 2</vt:lpstr>
      <vt:lpstr>Neuronal ceroid lipofuscinosis (NCL)</vt:lpstr>
      <vt:lpstr>Neuronal ceroid lipofuscinosis (NCL)</vt:lpstr>
      <vt:lpstr>Epilepsies attributed to and organized by structural-metabolic cause </vt:lpstr>
      <vt:lpstr>Cerebral Cortex Embryology</vt:lpstr>
      <vt:lpstr>Etiology of MCD</vt:lpstr>
      <vt:lpstr>MCD</vt:lpstr>
      <vt:lpstr>PowerPoint Presentation</vt:lpstr>
      <vt:lpstr>PowerPoint Presentation</vt:lpstr>
      <vt:lpstr>Focal Cortical Dysplasia</vt:lpstr>
      <vt:lpstr>FCD Classification Schema (ILAE)</vt:lpstr>
      <vt:lpstr>FCD Ia</vt:lpstr>
      <vt:lpstr>IIa</vt:lpstr>
      <vt:lpstr>IIb</vt:lpstr>
      <vt:lpstr>mMCD and MOGHE</vt:lpstr>
      <vt:lpstr>mTOR, TSC, and FCD type IIb</vt:lpstr>
      <vt:lpstr>Tuberous Sclerosis Complex</vt:lpstr>
      <vt:lpstr>PowerPoint Presentation</vt:lpstr>
      <vt:lpstr>Skin exam findings in TS</vt:lpstr>
      <vt:lpstr>Tuberous Sclerosis Complex</vt:lpstr>
      <vt:lpstr>Sturge-Weber</vt:lpstr>
      <vt:lpstr>PowerPoint Presentation</vt:lpstr>
      <vt:lpstr>Incontinentia Pigmenti</vt:lpstr>
      <vt:lpstr>Nevus Sebaceous Syndrome (of Jadassohn)</vt:lpstr>
      <vt:lpstr>Tumor - Epidemiology</vt:lpstr>
      <vt:lpstr>Etiology according to age</vt:lpstr>
      <vt:lpstr>Seizure frequency according to tumor type</vt:lpstr>
      <vt:lpstr>Seizure frequency according to tumor location</vt:lpstr>
      <vt:lpstr>Epileptogenesis</vt:lpstr>
      <vt:lpstr>Seizures after TBI</vt:lpstr>
      <vt:lpstr>PowerPoint Presentation</vt:lpstr>
      <vt:lpstr>PowerPoint Presentation</vt:lpstr>
      <vt:lpstr>PowerPoint Presentation</vt:lpstr>
      <vt:lpstr>Focal Cerebral Arteriopathy </vt:lpstr>
      <vt:lpstr>Infection</vt:lpstr>
      <vt:lpstr>Immune Etiology</vt:lpstr>
      <vt:lpstr>PowerPoint Presentation</vt:lpstr>
      <vt:lpstr>PowerPoint Presentation</vt:lpstr>
      <vt:lpstr>Faciobrachial dystonic seizures precede Lgi1 antibody limbic encephalitis</vt:lpstr>
      <vt:lpstr>Perinatal Insults</vt:lpstr>
      <vt:lpstr>Cavernoma</vt:lpstr>
      <vt:lpstr>IEM with seizures as a prominent feature</vt:lpstr>
      <vt:lpstr>PowerPoint Presentation</vt:lpstr>
      <vt:lpstr>Febrile Seizures</vt:lpstr>
      <vt:lpstr>Prognosis</vt:lpstr>
      <vt:lpstr>Epilepsy after a Febrile Seizure?</vt:lpstr>
      <vt:lpstr>FS+ and GEFS+</vt:lpstr>
      <vt:lpstr>Original pedigree</vt:lpstr>
      <vt:lpstr>Benign Familial/ Non-Familial Neonatal Seizures</vt:lpstr>
      <vt:lpstr>PowerPoint Presentation</vt:lpstr>
      <vt:lpstr>Voltage-gated potassium channel</vt:lpstr>
      <vt:lpstr>ILAE Proposed Epilepsy Classification</vt:lpstr>
      <vt:lpstr>Thank you</vt:lpstr>
      <vt:lpstr>Extra slides</vt:lpstr>
      <vt:lpstr>PowerPoint Presentation</vt:lpstr>
      <vt:lpstr>PowerPoint Presentation</vt:lpstr>
      <vt:lpstr>Malformations due to abnormal neuronal and glial proliferation or apoptosis</vt:lpstr>
      <vt:lpstr>Malformations due to abnormal neuronal migration</vt:lpstr>
      <vt:lpstr>Lissencephaly</vt:lpstr>
      <vt:lpstr>SEH – 20 mo with GDD</vt:lpstr>
      <vt:lpstr>PowerPoint Presentation</vt:lpstr>
      <vt:lpstr>Malformations due to abnormal postmigrational development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Schreiber, John</dc:creator>
  <cp:lastModifiedBy>Loughlin, Naomi</cp:lastModifiedBy>
  <cp:revision>55</cp:revision>
  <dcterms:created xsi:type="dcterms:W3CDTF">2022-08-27T02:51:43Z</dcterms:created>
  <dcterms:modified xsi:type="dcterms:W3CDTF">2023-08-24T11:31:46Z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27200</vt:r8>
  </property>
  <property fmtid="{D5CDD505-2E9C-101B-9397-08002B2CF9AE}" pid="3" name="Doc Title">
    <vt:lpwstr/>
  </property>
  <property fmtid="{D5CDD505-2E9C-101B-9397-08002B2CF9AE}" pid="4" name="ContentTypeId">
    <vt:lpwstr>0x0101008EECD47D23092648982F844E03D74C3A</vt:lpwstr>
  </property>
</Properties>
</file>