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 id="2147483698" r:id="rId3"/>
  </p:sldMasterIdLst>
  <p:notesMasterIdLst>
    <p:notesMasterId r:id="rId70"/>
  </p:notesMasterIdLst>
  <p:sldIdLst>
    <p:sldId id="478" r:id="rId4"/>
    <p:sldId id="479" r:id="rId5"/>
    <p:sldId id="434" r:id="rId6"/>
    <p:sldId id="382" r:id="rId7"/>
    <p:sldId id="438" r:id="rId8"/>
    <p:sldId id="266" r:id="rId9"/>
    <p:sldId id="439" r:id="rId10"/>
    <p:sldId id="469" r:id="rId11"/>
    <p:sldId id="440" r:id="rId12"/>
    <p:sldId id="441" r:id="rId13"/>
    <p:sldId id="449" r:id="rId14"/>
    <p:sldId id="289" r:id="rId15"/>
    <p:sldId id="292" r:id="rId16"/>
    <p:sldId id="447" r:id="rId17"/>
    <p:sldId id="445" r:id="rId18"/>
    <p:sldId id="467" r:id="rId19"/>
    <p:sldId id="319" r:id="rId20"/>
    <p:sldId id="335" r:id="rId21"/>
    <p:sldId id="327" r:id="rId22"/>
    <p:sldId id="383" r:id="rId23"/>
    <p:sldId id="384" r:id="rId24"/>
    <p:sldId id="463" r:id="rId25"/>
    <p:sldId id="462" r:id="rId26"/>
    <p:sldId id="480" r:id="rId27"/>
    <p:sldId id="476" r:id="rId28"/>
    <p:sldId id="477" r:id="rId29"/>
    <p:sldId id="452" r:id="rId30"/>
    <p:sldId id="453" r:id="rId31"/>
    <p:sldId id="451" r:id="rId32"/>
    <p:sldId id="475" r:id="rId33"/>
    <p:sldId id="455" r:id="rId34"/>
    <p:sldId id="456" r:id="rId35"/>
    <p:sldId id="454" r:id="rId36"/>
    <p:sldId id="408" r:id="rId37"/>
    <p:sldId id="409" r:id="rId38"/>
    <p:sldId id="410" r:id="rId39"/>
    <p:sldId id="411" r:id="rId40"/>
    <p:sldId id="403" r:id="rId41"/>
    <p:sldId id="458" r:id="rId42"/>
    <p:sldId id="459" r:id="rId43"/>
    <p:sldId id="460" r:id="rId44"/>
    <p:sldId id="457" r:id="rId45"/>
    <p:sldId id="461" r:id="rId46"/>
    <p:sldId id="481" r:id="rId47"/>
    <p:sldId id="422" r:id="rId48"/>
    <p:sldId id="423" r:id="rId49"/>
    <p:sldId id="424" r:id="rId50"/>
    <p:sldId id="425" r:id="rId51"/>
    <p:sldId id="426" r:id="rId52"/>
    <p:sldId id="345" r:id="rId53"/>
    <p:sldId id="346" r:id="rId54"/>
    <p:sldId id="349" r:id="rId55"/>
    <p:sldId id="348" r:id="rId56"/>
    <p:sldId id="347" r:id="rId57"/>
    <p:sldId id="351" r:id="rId58"/>
    <p:sldId id="352" r:id="rId59"/>
    <p:sldId id="354" r:id="rId60"/>
    <p:sldId id="464" r:id="rId61"/>
    <p:sldId id="473" r:id="rId62"/>
    <p:sldId id="358" r:id="rId63"/>
    <p:sldId id="360" r:id="rId64"/>
    <p:sldId id="362" r:id="rId65"/>
    <p:sldId id="366" r:id="rId66"/>
    <p:sldId id="367" r:id="rId67"/>
    <p:sldId id="372" r:id="rId68"/>
    <p:sldId id="465"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ou-Khalil, Bassel" initials="A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5"/>
    <p:restoredTop sz="80136"/>
  </p:normalViewPr>
  <p:slideViewPr>
    <p:cSldViewPr>
      <p:cViewPr varScale="1">
        <p:scale>
          <a:sx n="92" d="100"/>
          <a:sy n="92" d="100"/>
        </p:scale>
        <p:origin x="216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7D9E68-3C44-49ED-8934-406C89342300}" type="datetimeFigureOut">
              <a:rPr lang="en-US" smtClean="0"/>
              <a:t>8/24/2023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2B8E9-2DD0-4C36-B395-20B44EA65E90}" type="slidenum">
              <a:rPr lang="en-US" smtClean="0"/>
              <a:t>‹#›</a:t>
            </a:fld>
            <a:endParaRPr lang="en-US"/>
          </a:p>
        </p:txBody>
      </p:sp>
    </p:spTree>
    <p:extLst>
      <p:ext uri="{BB962C8B-B14F-4D97-AF65-F5344CB8AC3E}">
        <p14:creationId xmlns:p14="http://schemas.microsoft.com/office/powerpoint/2010/main" val="967836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757238"/>
            <a:ext cx="5040313" cy="3779837"/>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9A6CCC44-76D4-458C-8E6F-EB4E7A964860}" type="slidenum">
              <a:rPr lang="en-US" sz="1400">
                <a:solidFill>
                  <a:prstClr val="black"/>
                </a:solidFill>
              </a:rPr>
              <a:pPr defTabSz="966612">
                <a:defRPr/>
              </a:pPr>
              <a:t>1</a:t>
            </a:fld>
            <a:endParaRPr lang="en-US" sz="1400">
              <a:solidFill>
                <a:prstClr val="black"/>
              </a:solidFill>
            </a:endParaRPr>
          </a:p>
        </p:txBody>
      </p:sp>
    </p:spTree>
    <p:extLst>
      <p:ext uri="{BB962C8B-B14F-4D97-AF65-F5344CB8AC3E}">
        <p14:creationId xmlns:p14="http://schemas.microsoft.com/office/powerpoint/2010/main" val="289050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t>Bancaud’s</a:t>
            </a:r>
            <a:r>
              <a:rPr lang="en-US" altLang="en-US" dirty="0"/>
              <a:t> phenomenon</a:t>
            </a:r>
          </a:p>
        </p:txBody>
      </p:sp>
    </p:spTree>
    <p:extLst>
      <p:ext uri="{BB962C8B-B14F-4D97-AF65-F5344CB8AC3E}">
        <p14:creationId xmlns:p14="http://schemas.microsoft.com/office/powerpoint/2010/main" val="2933925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90854412-A281-41E0-A61D-CD45BF838722}" type="slidenum">
              <a:rPr lang="en-US" smtClean="0"/>
              <a:pPr/>
              <a:t>13</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14030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 is the correct answer.   Sleep spindles emerge during stage N2.  Stage N1 (a.k.a. drowsiness) is characterized by slow lateral eye movements, frontal beta activity, and theta activity.  Vertex waves may be seen in both N1 and N2.  In stage N1, the posterior dominant rhythm (alpha rhythm) will attenuate without eye opening, may slow by up to 1 Hz, and may become more anteriorly projected.</a:t>
            </a:r>
          </a:p>
          <a:p>
            <a:endParaRPr lang="en-US" dirty="0"/>
          </a:p>
        </p:txBody>
      </p:sp>
      <p:sp>
        <p:nvSpPr>
          <p:cNvPr id="4" name="Slide Number Placeholder 3"/>
          <p:cNvSpPr>
            <a:spLocks noGrp="1"/>
          </p:cNvSpPr>
          <p:nvPr>
            <p:ph type="sldNum" sz="quarter" idx="10"/>
          </p:nvPr>
        </p:nvSpPr>
        <p:spPr/>
        <p:txBody>
          <a:bodyPr/>
          <a:lstStyle/>
          <a:p>
            <a:fld id="{3E32B8E9-2DD0-4C36-B395-20B44EA65E90}" type="slidenum">
              <a:rPr lang="en-US" smtClean="0"/>
              <a:t>16</a:t>
            </a:fld>
            <a:endParaRPr lang="en-US"/>
          </a:p>
        </p:txBody>
      </p:sp>
    </p:spTree>
    <p:extLst>
      <p:ext uri="{BB962C8B-B14F-4D97-AF65-F5344CB8AC3E}">
        <p14:creationId xmlns:p14="http://schemas.microsoft.com/office/powerpoint/2010/main" val="408191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4A691252-C645-427A-BDEE-038BAD8BFB22}" type="slidenum">
              <a:rPr lang="en-US" smtClean="0"/>
              <a:pPr/>
              <a:t>17</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50530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PDR attenuation</a:t>
            </a:r>
          </a:p>
        </p:txBody>
      </p:sp>
      <p:sp>
        <p:nvSpPr>
          <p:cNvPr id="4" name="Slide Number Placeholder 3"/>
          <p:cNvSpPr>
            <a:spLocks noGrp="1"/>
          </p:cNvSpPr>
          <p:nvPr>
            <p:ph type="sldNum" sz="quarter" idx="10"/>
          </p:nvPr>
        </p:nvSpPr>
        <p:spPr/>
        <p:txBody>
          <a:bodyPr/>
          <a:lstStyle/>
          <a:p>
            <a:fld id="{3E32B8E9-2DD0-4C36-B395-20B44EA65E90}" type="slidenum">
              <a:rPr lang="en-US" smtClean="0"/>
              <a:t>18</a:t>
            </a:fld>
            <a:endParaRPr lang="en-US"/>
          </a:p>
        </p:txBody>
      </p:sp>
    </p:spTree>
    <p:extLst>
      <p:ext uri="{BB962C8B-B14F-4D97-AF65-F5344CB8AC3E}">
        <p14:creationId xmlns:p14="http://schemas.microsoft.com/office/powerpoint/2010/main" val="4291434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02611CFC-5A03-4EA8-AD5F-E149BEFF8CE4}" type="slidenum">
              <a:rPr lang="en-US" smtClean="0"/>
              <a:pPr/>
              <a:t>19</a:t>
            </a:fld>
            <a:endParaRPr lang="en-US"/>
          </a:p>
        </p:txBody>
      </p:sp>
      <p:sp>
        <p:nvSpPr>
          <p:cNvPr id="153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47B5CBE-4786-4395-B3C0-C97E23CD180E}" type="slidenum">
              <a:rPr lang="en-US" sz="1200"/>
              <a:pPr algn="r"/>
              <a:t>19</a:t>
            </a:fld>
            <a:endParaRPr lang="en-US" sz="12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r>
              <a:rPr lang="en-US" dirty="0"/>
              <a:t>SLEMs</a:t>
            </a:r>
          </a:p>
        </p:txBody>
      </p:sp>
    </p:spTree>
    <p:extLst>
      <p:ext uri="{BB962C8B-B14F-4D97-AF65-F5344CB8AC3E}">
        <p14:creationId xmlns:p14="http://schemas.microsoft.com/office/powerpoint/2010/main" val="3289939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E10E8344-CE46-40A7-8AF0-EC51A6529E76}" type="slidenum">
              <a:rPr lang="en-US" smtClean="0"/>
              <a:pPr/>
              <a:t>20</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r>
              <a:rPr lang="en-US" dirty="0"/>
              <a:t>Frontal beta activity</a:t>
            </a:r>
          </a:p>
        </p:txBody>
      </p:sp>
    </p:spTree>
    <p:extLst>
      <p:ext uri="{BB962C8B-B14F-4D97-AF65-F5344CB8AC3E}">
        <p14:creationId xmlns:p14="http://schemas.microsoft.com/office/powerpoint/2010/main" val="1886892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A88CA48B-6D2A-4BC7-9222-40844AC362F2}" type="slidenum">
              <a:rPr lang="en-US" smtClean="0"/>
              <a:pPr/>
              <a:t>21</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54798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90854412-A281-41E0-A61D-CD45BF838722}" type="slidenum">
              <a:rPr lang="en-US" smtClean="0"/>
              <a:pPr/>
              <a:t>23</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17212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is the correct answer.  Epileptiform discharges should enhance during deep sleep and should disrupt the background activity, often due to abnormal morphology, high voltage, and associated slow activity.  Some benign variants are quite sharp or spiky looking, and therefore morphology or voltage alone are not necessarily reliable for differentiating from epileptiform discharges, though combing all of these features/criteria is quite useful for differentiating them.</a:t>
            </a:r>
          </a:p>
        </p:txBody>
      </p:sp>
      <p:sp>
        <p:nvSpPr>
          <p:cNvPr id="4" name="Slide Number Placeholder 3"/>
          <p:cNvSpPr>
            <a:spLocks noGrp="1"/>
          </p:cNvSpPr>
          <p:nvPr>
            <p:ph type="sldNum" sz="quarter" idx="10"/>
          </p:nvPr>
        </p:nvSpPr>
        <p:spPr/>
        <p:txBody>
          <a:bodyPr/>
          <a:lstStyle/>
          <a:p>
            <a:fld id="{3E32B8E9-2DD0-4C36-B395-20B44EA65E90}" type="slidenum">
              <a:rPr lang="en-US" smtClean="0"/>
              <a:t>24</a:t>
            </a:fld>
            <a:endParaRPr lang="en-US"/>
          </a:p>
        </p:txBody>
      </p:sp>
    </p:spTree>
    <p:extLst>
      <p:ext uri="{BB962C8B-B14F-4D97-AF65-F5344CB8AC3E}">
        <p14:creationId xmlns:p14="http://schemas.microsoft.com/office/powerpoint/2010/main" val="31583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9A6CCC44-76D4-458C-8E6F-EB4E7A964860}" type="slidenum">
              <a:rPr lang="en-US" sz="1400">
                <a:solidFill>
                  <a:prstClr val="black"/>
                </a:solidFill>
              </a:rPr>
              <a:pPr defTabSz="966612">
                <a:defRPr/>
              </a:pPr>
              <a:t>2</a:t>
            </a:fld>
            <a:endParaRPr lang="en-US" sz="1400">
              <a:solidFill>
                <a:prstClr val="black"/>
              </a:solidFill>
            </a:endParaRPr>
          </a:p>
        </p:txBody>
      </p:sp>
    </p:spTree>
    <p:extLst>
      <p:ext uri="{BB962C8B-B14F-4D97-AF65-F5344CB8AC3E}">
        <p14:creationId xmlns:p14="http://schemas.microsoft.com/office/powerpoint/2010/main" val="297038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 is the correct answer.  Lambda waves have positivity in the bilateral occipital regions and occurring during reading or scanning an image.  Most of the remaining benign variants occur during drowsiness.  Small sharp spikes (SSS) were also known as benign epileptiform transients of sleep (BETS), but the preferred term is benign sporadic sleep spikes (BSSS).  Psychomotor variant is the very old term for rhythmic </a:t>
            </a:r>
            <a:r>
              <a:rPr lang="en-US" sz="1200" kern="1200" dirty="0" err="1">
                <a:solidFill>
                  <a:schemeClr val="tx1"/>
                </a:solidFill>
                <a:effectLst/>
                <a:latin typeface="+mn-lt"/>
                <a:ea typeface="+mn-ea"/>
                <a:cs typeface="+mn-cs"/>
              </a:rPr>
              <a:t>midtemporal</a:t>
            </a:r>
            <a:r>
              <a:rPr lang="en-US" sz="1200" kern="1200" dirty="0">
                <a:solidFill>
                  <a:schemeClr val="tx1"/>
                </a:solidFill>
                <a:effectLst/>
                <a:latin typeface="+mn-lt"/>
                <a:ea typeface="+mn-ea"/>
                <a:cs typeface="+mn-cs"/>
              </a:rPr>
              <a:t> theta of drowsiness (RMTD), but the preferred term is rhythmic temporal theta bursts of drowsiness (RTTBD).</a:t>
            </a:r>
          </a:p>
          <a:p>
            <a:endParaRPr lang="en-US" dirty="0"/>
          </a:p>
        </p:txBody>
      </p:sp>
      <p:sp>
        <p:nvSpPr>
          <p:cNvPr id="4" name="Slide Number Placeholder 3"/>
          <p:cNvSpPr>
            <a:spLocks noGrp="1"/>
          </p:cNvSpPr>
          <p:nvPr>
            <p:ph type="sldNum" sz="quarter" idx="10"/>
          </p:nvPr>
        </p:nvSpPr>
        <p:spPr/>
        <p:txBody>
          <a:bodyPr/>
          <a:lstStyle/>
          <a:p>
            <a:fld id="{3E32B8E9-2DD0-4C36-B395-20B44EA65E90}" type="slidenum">
              <a:rPr lang="en-US" smtClean="0"/>
              <a:t>26</a:t>
            </a:fld>
            <a:endParaRPr lang="en-US"/>
          </a:p>
        </p:txBody>
      </p:sp>
    </p:spTree>
    <p:extLst>
      <p:ext uri="{BB962C8B-B14F-4D97-AF65-F5344CB8AC3E}">
        <p14:creationId xmlns:p14="http://schemas.microsoft.com/office/powerpoint/2010/main" val="1647189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82470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1228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7D06159-3E9C-4802-8C60-2993812C88E6}" type="slidenum">
              <a:rPr lang="en-US" altLang="en-US" smtClean="0"/>
              <a:pPr eaLnBrk="1" hangingPunct="1">
                <a:spcBef>
                  <a:spcPct val="0"/>
                </a:spcBef>
              </a:pPr>
              <a:t>29</a:t>
            </a:fld>
            <a:endParaRPr lang="en-US" alt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Krauss paper may be a good reference</a:t>
            </a:r>
          </a:p>
        </p:txBody>
      </p:sp>
    </p:spTree>
    <p:extLst>
      <p:ext uri="{BB962C8B-B14F-4D97-AF65-F5344CB8AC3E}">
        <p14:creationId xmlns:p14="http://schemas.microsoft.com/office/powerpoint/2010/main" val="1667394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12BAE02-C52D-49D4-9FF9-75A1FE8A6D0A}" type="slidenum">
              <a:rPr lang="en-US" altLang="en-US" smtClean="0"/>
              <a:pPr eaLnBrk="1" hangingPunct="1">
                <a:spcBef>
                  <a:spcPct val="0"/>
                </a:spcBef>
              </a:pPr>
              <a:t>31</a:t>
            </a:fld>
            <a:endParaRPr lang="en-US" alt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75135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2D78211-037C-4D62-8FB1-841C343AD22F}" type="slidenum">
              <a:rPr lang="en-US" altLang="en-US" smtClean="0"/>
              <a:pPr eaLnBrk="1" hangingPunct="1">
                <a:spcBef>
                  <a:spcPct val="0"/>
                </a:spcBef>
              </a:pPr>
              <a:t>32</a:t>
            </a:fld>
            <a:endParaRPr lang="en-US" alt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2164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A29F903-1948-47E2-9429-58B11BC30F1E}" type="slidenum">
              <a:rPr lang="en-US" altLang="en-US" smtClean="0"/>
              <a:pPr eaLnBrk="1" hangingPunct="1">
                <a:spcBef>
                  <a:spcPct val="0"/>
                </a:spcBef>
              </a:pPr>
              <a:t>33</a:t>
            </a:fld>
            <a:endParaRPr lang="en-US" alt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91479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79083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42441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0655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2A16723F-7779-4E91-9CF9-4715C941667C}" type="slidenum">
              <a:rPr lang="en-US" smtClean="0"/>
              <a:pPr/>
              <a:t>4</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38579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62949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71033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is the correct answer.  Although SREDA is typically seen in older adults (&gt; 50 years), there is no specific age requirement.  The presence or absence of abnormalities during parts of the study outside of SREDA is irrelevant and independent of this finding.  SREDA typically occurs during the awake or drowsy state.  It may have a prolonged duration and has been called “a seizure in reverse”; meaning it may start with posteriorly predominant delta activity that evolves to theta and at times to faster frequencies.  </a:t>
            </a:r>
            <a:r>
              <a:rPr lang="en-US" sz="1200" kern="1200">
                <a:solidFill>
                  <a:schemeClr val="tx1"/>
                </a:solidFill>
                <a:effectLst/>
                <a:latin typeface="+mn-lt"/>
                <a:ea typeface="+mn-ea"/>
                <a:cs typeface="+mn-cs"/>
              </a:rPr>
              <a:t>The major clue to identifying this benign variant is the lack of clinical features; patient testing during the discharge is critical.</a:t>
            </a:r>
          </a:p>
          <a:p>
            <a:endParaRPr lang="en-US" dirty="0"/>
          </a:p>
        </p:txBody>
      </p:sp>
      <p:sp>
        <p:nvSpPr>
          <p:cNvPr id="4" name="Slide Number Placeholder 3"/>
          <p:cNvSpPr>
            <a:spLocks noGrp="1"/>
          </p:cNvSpPr>
          <p:nvPr>
            <p:ph type="sldNum" sz="quarter" idx="10"/>
          </p:nvPr>
        </p:nvSpPr>
        <p:spPr/>
        <p:txBody>
          <a:bodyPr/>
          <a:lstStyle/>
          <a:p>
            <a:fld id="{3E32B8E9-2DD0-4C36-B395-20B44EA65E90}" type="slidenum">
              <a:rPr lang="en-US" smtClean="0"/>
              <a:t>44</a:t>
            </a:fld>
            <a:endParaRPr lang="en-US"/>
          </a:p>
        </p:txBody>
      </p:sp>
    </p:spTree>
    <p:extLst>
      <p:ext uri="{BB962C8B-B14F-4D97-AF65-F5344CB8AC3E}">
        <p14:creationId xmlns:p14="http://schemas.microsoft.com/office/powerpoint/2010/main" val="556010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025B73-9FB4-4A6F-A8E8-64AE1FB61CCF}" type="slidenum">
              <a:rPr lang="en-US" altLang="en-US" smtClean="0"/>
              <a:pPr eaLnBrk="1" hangingPunct="1">
                <a:spcBef>
                  <a:spcPct val="0"/>
                </a:spcBef>
              </a:pPr>
              <a:t>45</a:t>
            </a:fld>
            <a:endParaRPr lang="en-US" alt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06907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4192B74-B942-4809-88E0-5BBF59A62C6F}" type="slidenum">
              <a:rPr lang="en-US" altLang="en-US" smtClean="0"/>
              <a:pPr eaLnBrk="1" hangingPunct="1">
                <a:spcBef>
                  <a:spcPct val="0"/>
                </a:spcBef>
              </a:pPr>
              <a:t>46</a:t>
            </a:fld>
            <a:endParaRPr lang="en-US" alt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7081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5D44ABE-9051-4B53-BBAB-C0BB417C64F8}" type="slidenum">
              <a:rPr lang="en-US" altLang="en-US" smtClean="0"/>
              <a:pPr eaLnBrk="1" hangingPunct="1">
                <a:spcBef>
                  <a:spcPct val="0"/>
                </a:spcBef>
              </a:pPr>
              <a:t>47</a:t>
            </a:fld>
            <a:endParaRPr lang="en-US" alt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72972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861C51F-4A40-4B4B-879F-2F790B6C527A}" type="slidenum">
              <a:rPr lang="en-US" altLang="en-US" smtClean="0"/>
              <a:pPr eaLnBrk="1" hangingPunct="1">
                <a:spcBef>
                  <a:spcPct val="0"/>
                </a:spcBef>
              </a:pPr>
              <a:t>48</a:t>
            </a:fld>
            <a:endParaRPr lang="en-US" alt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32386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5CE0995-CE96-441C-92DF-CC8E8B233650}" type="slidenum">
              <a:rPr lang="en-US" altLang="en-US" smtClean="0"/>
              <a:pPr eaLnBrk="1" hangingPunct="1">
                <a:spcBef>
                  <a:spcPct val="0"/>
                </a:spcBef>
              </a:pPr>
              <a:t>49</a:t>
            </a:fld>
            <a:endParaRPr lang="en-US" alt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67940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p:spPr>
        <p:txBody>
          <a:bodyPr/>
          <a:lstStyle/>
          <a:p>
            <a:fld id="{9C238D47-DC08-48F2-9302-EC71ACA1040A}" type="slidenum">
              <a:rPr lang="en-US" smtClean="0"/>
              <a:pPr/>
              <a:t>50</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62717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p:spPr>
        <p:txBody>
          <a:bodyPr/>
          <a:lstStyle/>
          <a:p>
            <a:fld id="{BD18B057-A540-4C8B-AF7A-030AC20F6A64}" type="slidenum">
              <a:rPr lang="en-US" smtClean="0"/>
              <a:pPr/>
              <a:t>52</a:t>
            </a:fld>
            <a:endParaRPr lang="en-US"/>
          </a:p>
        </p:txBody>
      </p:sp>
      <p:sp>
        <p:nvSpPr>
          <p:cNvPr id="1843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AD4B50C-92D2-4549-B5E0-E2D69AB81306}" type="slidenum">
              <a:rPr lang="en-US" sz="1200"/>
              <a:pPr algn="r"/>
              <a:t>52</a:t>
            </a:fld>
            <a:endParaRPr lang="en-US" sz="120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3504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8D77C80-A24E-49EB-81A9-5D9E50E9340C}" type="slidenum">
              <a:rPr lang="en-US" altLang="en-US" smtClean="0"/>
              <a:pPr eaLnBrk="1" hangingPunct="1">
                <a:spcBef>
                  <a:spcPct val="0"/>
                </a:spcBef>
              </a:pPr>
              <a:t>5</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356842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p:spPr>
        <p:txBody>
          <a:bodyPr/>
          <a:lstStyle/>
          <a:p>
            <a:fld id="{215FAAC2-1E09-42AE-9309-90CC80A29B21}" type="slidenum">
              <a:rPr lang="en-US" smtClean="0"/>
              <a:pPr/>
              <a:t>53</a:t>
            </a:fld>
            <a:endParaRPr lang="en-US"/>
          </a:p>
        </p:txBody>
      </p:sp>
      <p:sp>
        <p:nvSpPr>
          <p:cNvPr id="182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4D9E2A1-B5EA-455A-B814-D8AB26CF0E97}" type="slidenum">
              <a:rPr lang="en-US" sz="1200"/>
              <a:pPr algn="r"/>
              <a:t>53</a:t>
            </a:fld>
            <a:endParaRPr lang="en-US" sz="120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567369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p:spPr>
        <p:txBody>
          <a:bodyPr/>
          <a:lstStyle/>
          <a:p>
            <a:fld id="{F1CFF651-7EE7-49BC-A4F9-9638F4BF782B}" type="slidenum">
              <a:rPr lang="en-US" smtClean="0"/>
              <a:pPr/>
              <a:t>54</a:t>
            </a:fld>
            <a:endParaRPr lang="en-US"/>
          </a:p>
        </p:txBody>
      </p:sp>
      <p:sp>
        <p:nvSpPr>
          <p:cNvPr id="180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ACB703D-4131-47F1-9D13-F3495215543F}" type="slidenum">
              <a:rPr lang="en-US" sz="1200"/>
              <a:pPr algn="r"/>
              <a:t>54</a:t>
            </a:fld>
            <a:endParaRPr lang="en-US" sz="120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219111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7D01C57F-0D11-4C55-9E30-ECBEC85E4C74}" type="slidenum">
              <a:rPr lang="en-US" smtClean="0"/>
              <a:pPr/>
              <a:t>55</a:t>
            </a:fld>
            <a:endParaRPr lang="en-US"/>
          </a:p>
        </p:txBody>
      </p:sp>
      <p:sp>
        <p:nvSpPr>
          <p:cNvPr id="187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F406077-B297-425B-8E5A-6F7D6B6DEE5B}" type="slidenum">
              <a:rPr lang="en-US" sz="1200"/>
              <a:pPr algn="r"/>
              <a:t>55</a:t>
            </a:fld>
            <a:endParaRPr lang="en-US" sz="120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50620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p:spPr>
        <p:txBody>
          <a:bodyPr/>
          <a:lstStyle/>
          <a:p>
            <a:fld id="{06EA5627-4C43-4868-8133-BF972323D927}" type="slidenum">
              <a:rPr lang="en-US" smtClean="0"/>
              <a:pPr/>
              <a:t>56</a:t>
            </a:fld>
            <a:endParaRPr lang="en-US"/>
          </a:p>
        </p:txBody>
      </p:sp>
      <p:sp>
        <p:nvSpPr>
          <p:cNvPr id="1894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740EB92-8787-4B24-95D1-893FD3F873E9}" type="slidenum">
              <a:rPr lang="en-US" sz="1200"/>
              <a:pPr algn="r"/>
              <a:t>56</a:t>
            </a:fld>
            <a:endParaRPr lang="en-US" sz="120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86538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p>
            <a:fld id="{FB1B590E-E55D-40D1-B97D-AB89315410AA}" type="slidenum">
              <a:rPr lang="en-US" smtClean="0"/>
              <a:pPr/>
              <a:t>57</a:t>
            </a:fld>
            <a:endParaRPr lang="en-US"/>
          </a:p>
        </p:txBody>
      </p:sp>
      <p:sp>
        <p:nvSpPr>
          <p:cNvPr id="192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2C14B4B-B21C-4ACE-956D-E2F4BE1EC096}" type="slidenum">
              <a:rPr lang="en-US" sz="1200"/>
              <a:pPr algn="r"/>
              <a:t>57</a:t>
            </a:fld>
            <a:endParaRPr lang="en-US" sz="120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808340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Nascent, primitive spindles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
            </a:r>
            <a:r>
              <a:rPr 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correct answer.  Sleep spindles first appear around age 2 months.  They tend to be longer duration and higher frequency at this immature stage.  By 2 years of age, they should become synchronous (after that age, asynchrony would be considered abnormal).</a:t>
            </a:r>
          </a:p>
          <a:p>
            <a:endParaRPr lang="en-US" dirty="0"/>
          </a:p>
        </p:txBody>
      </p:sp>
      <p:sp>
        <p:nvSpPr>
          <p:cNvPr id="4" name="Slide Number Placeholder 3"/>
          <p:cNvSpPr>
            <a:spLocks noGrp="1"/>
          </p:cNvSpPr>
          <p:nvPr>
            <p:ph type="sldNum" sz="quarter" idx="10"/>
          </p:nvPr>
        </p:nvSpPr>
        <p:spPr/>
        <p:txBody>
          <a:bodyPr/>
          <a:lstStyle/>
          <a:p>
            <a:fld id="{3E32B8E9-2DD0-4C36-B395-20B44EA65E90}" type="slidenum">
              <a:rPr lang="en-US" smtClean="0"/>
              <a:t>59</a:t>
            </a:fld>
            <a:endParaRPr lang="en-US"/>
          </a:p>
        </p:txBody>
      </p:sp>
    </p:spTree>
    <p:extLst>
      <p:ext uri="{BB962C8B-B14F-4D97-AF65-F5344CB8AC3E}">
        <p14:creationId xmlns:p14="http://schemas.microsoft.com/office/powerpoint/2010/main" val="4619663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p:spPr>
        <p:txBody>
          <a:bodyPr/>
          <a:lstStyle/>
          <a:p>
            <a:fld id="{2B10610B-C74C-4C80-B69B-A3826D2DC1D0}" type="slidenum">
              <a:rPr lang="en-US" smtClean="0"/>
              <a:pPr/>
              <a:t>60</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159331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p:spPr>
        <p:txBody>
          <a:bodyPr/>
          <a:lstStyle/>
          <a:p>
            <a:fld id="{AEA916C0-D7C9-467E-88BD-D16C6C3B94C4}" type="slidenum">
              <a:rPr lang="en-US" smtClean="0"/>
              <a:pPr/>
              <a:t>61</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531672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p:spPr>
        <p:txBody>
          <a:bodyPr/>
          <a:lstStyle/>
          <a:p>
            <a:fld id="{603E67C3-EA30-47BA-8F6A-7529A58EBA6A}" type="slidenum">
              <a:rPr lang="en-US" smtClean="0"/>
              <a:pPr/>
              <a:t>62</a:t>
            </a:fld>
            <a:endParaRPr lang="en-US"/>
          </a:p>
        </p:txBody>
      </p:sp>
      <p:sp>
        <p:nvSpPr>
          <p:cNvPr id="206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1B09514-1237-4F37-A3D3-50109595AA49}" type="slidenum">
              <a:rPr lang="en-US" sz="1200"/>
              <a:pPr algn="r"/>
              <a:t>62</a:t>
            </a:fld>
            <a:endParaRPr lang="en-US" sz="120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0292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451B3C65-E370-4B3F-9C8F-4408B381777F}" type="slidenum">
              <a:rPr lang="en-US" smtClean="0"/>
              <a:pPr/>
              <a:t>6</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267331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7"/>
          <p:cNvSpPr>
            <a:spLocks noGrp="1" noChangeArrowheads="1"/>
          </p:cNvSpPr>
          <p:nvPr>
            <p:ph type="sldNum" sz="quarter" idx="5"/>
          </p:nvPr>
        </p:nvSpPr>
        <p:spPr>
          <a:noFill/>
        </p:spPr>
        <p:txBody>
          <a:bodyPr/>
          <a:lstStyle/>
          <a:p>
            <a:fld id="{976F7FF9-59F7-4A21-A73A-9E98E508C9AF}" type="slidenum">
              <a:rPr lang="en-US" smtClean="0"/>
              <a:pPr/>
              <a:t>63</a:t>
            </a:fld>
            <a:endParaRPr lang="en-US"/>
          </a:p>
        </p:txBody>
      </p:sp>
      <p:sp>
        <p:nvSpPr>
          <p:cNvPr id="214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AAF7EC5-5184-43D6-B95E-82D8C17D5206}" type="slidenum">
              <a:rPr lang="en-US" sz="1200"/>
              <a:pPr algn="r"/>
              <a:t>63</a:t>
            </a:fld>
            <a:endParaRPr lang="en-US" sz="120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46166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a:spLocks noGrp="1" noChangeArrowheads="1"/>
          </p:cNvSpPr>
          <p:nvPr>
            <p:ph type="sldNum" sz="quarter" idx="5"/>
          </p:nvPr>
        </p:nvSpPr>
        <p:spPr>
          <a:noFill/>
        </p:spPr>
        <p:txBody>
          <a:bodyPr/>
          <a:lstStyle/>
          <a:p>
            <a:fld id="{3F2115B0-5517-4580-9604-7AED075BF1CD}" type="slidenum">
              <a:rPr lang="en-US" smtClean="0"/>
              <a:pPr/>
              <a:t>64</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489137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57261627-AE1F-4B72-965D-46597E0EFE8E}" type="slidenum">
              <a:rPr lang="en-US" smtClean="0"/>
              <a:pPr/>
              <a:t>65</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55541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C9C034C-1C40-4F18-AA29-89F4B3E0FED1}" type="slidenum">
              <a:rPr lang="en-US" altLang="en-US" smtClean="0"/>
              <a:pPr eaLnBrk="1" hangingPunct="1">
                <a:spcBef>
                  <a:spcPct val="0"/>
                </a:spcBef>
              </a:pPr>
              <a:t>7</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Normal asymmetry</a:t>
            </a:r>
          </a:p>
        </p:txBody>
      </p:sp>
    </p:spTree>
    <p:extLst>
      <p:ext uri="{BB962C8B-B14F-4D97-AF65-F5344CB8AC3E}">
        <p14:creationId xmlns:p14="http://schemas.microsoft.com/office/powerpoint/2010/main" val="1167127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 is the correct answer.  Since the right side typically has a higher voltage than the left, a higher difference is allowable on the right.  There are multiple theories as to why this phenomenon occurs; one suggests that skull is usually thicker on the left, another suggests that the left (typically dominant) hemisphere does not rest or idle and therefore is less synchronized.</a:t>
            </a:r>
          </a:p>
          <a:p>
            <a:endParaRPr lang="en-US" dirty="0"/>
          </a:p>
        </p:txBody>
      </p:sp>
      <p:sp>
        <p:nvSpPr>
          <p:cNvPr id="4" name="Slide Number Placeholder 3"/>
          <p:cNvSpPr>
            <a:spLocks noGrp="1"/>
          </p:cNvSpPr>
          <p:nvPr>
            <p:ph type="sldNum" sz="quarter" idx="10"/>
          </p:nvPr>
        </p:nvSpPr>
        <p:spPr/>
        <p:txBody>
          <a:bodyPr/>
          <a:lstStyle/>
          <a:p>
            <a:fld id="{3E32B8E9-2DD0-4C36-B395-20B44EA65E90}" type="slidenum">
              <a:rPr lang="en-US" smtClean="0"/>
              <a:t>8</a:t>
            </a:fld>
            <a:endParaRPr lang="en-US"/>
          </a:p>
        </p:txBody>
      </p:sp>
    </p:spTree>
    <p:extLst>
      <p:ext uri="{BB962C8B-B14F-4D97-AF65-F5344CB8AC3E}">
        <p14:creationId xmlns:p14="http://schemas.microsoft.com/office/powerpoint/2010/main" val="1358326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C4A3F03-25F8-49A2-8D84-D029FC6FD969}" type="slidenum">
              <a:rPr lang="en-US" altLang="en-US" smtClean="0"/>
              <a:pPr eaLnBrk="1" hangingPunct="1">
                <a:spcBef>
                  <a:spcPct val="0"/>
                </a:spcBef>
              </a:pPr>
              <a:t>9</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Alpha squeak</a:t>
            </a:r>
          </a:p>
        </p:txBody>
      </p:sp>
    </p:spTree>
    <p:extLst>
      <p:ext uri="{BB962C8B-B14F-4D97-AF65-F5344CB8AC3E}">
        <p14:creationId xmlns:p14="http://schemas.microsoft.com/office/powerpoint/2010/main" val="349696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570659-59AC-4A23-ABD2-40C9511E4309}" type="slidenum">
              <a:rPr lang="en-US" altLang="en-US" smtClean="0"/>
              <a:pPr eaLnBrk="1" hangingPunct="1">
                <a:spcBef>
                  <a:spcPct val="0"/>
                </a:spcBef>
              </a:pPr>
              <a:t>10</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Fast alpha variant</a:t>
            </a:r>
          </a:p>
        </p:txBody>
      </p:sp>
    </p:spTree>
    <p:extLst>
      <p:ext uri="{BB962C8B-B14F-4D97-AF65-F5344CB8AC3E}">
        <p14:creationId xmlns:p14="http://schemas.microsoft.com/office/powerpoint/2010/main" val="3734822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3A50F-8BE2-4F82-B2A9-B9976D7724E1}" type="datetimeFigureOut">
              <a:rPr lang="en-US" smtClean="0">
                <a:solidFill>
                  <a:prstClr val="white">
                    <a:tint val="75000"/>
                  </a:prstClr>
                </a:solidFill>
              </a:rPr>
              <a:pPr/>
              <a:t>8/24/2023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A14E826-707D-403A-8CA7-12D930B507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520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3A50F-8BE2-4F82-B2A9-B9976D7724E1}" type="datetimeFigureOut">
              <a:rPr lang="en-US" smtClean="0">
                <a:solidFill>
                  <a:prstClr val="white">
                    <a:tint val="75000"/>
                  </a:prstClr>
                </a:solidFill>
              </a:rPr>
              <a:pPr/>
              <a:t>8/24/2023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A14E826-707D-403A-8CA7-12D930B507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91444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3A50F-8BE2-4F82-B2A9-B9976D7724E1}" type="datetimeFigureOut">
              <a:rPr lang="en-US" smtClean="0">
                <a:solidFill>
                  <a:prstClr val="white">
                    <a:tint val="75000"/>
                  </a:prstClr>
                </a:solidFill>
              </a:rPr>
              <a:pPr/>
              <a:t>8/24/2023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A14E826-707D-403A-8CA7-12D930B507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54579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A7C0191-89D5-4986-96F9-A744695311A9}" type="slidenum">
              <a:rPr lang="en-US"/>
              <a:pPr>
                <a:defRPr/>
              </a:pPr>
              <a:t>‹#›</a:t>
            </a:fld>
            <a:endParaRPr lang="en-US"/>
          </a:p>
        </p:txBody>
      </p:sp>
    </p:spTree>
    <p:extLst>
      <p:ext uri="{BB962C8B-B14F-4D97-AF65-F5344CB8AC3E}">
        <p14:creationId xmlns:p14="http://schemas.microsoft.com/office/powerpoint/2010/main" val="2503474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3A50F-8BE2-4F82-B2A9-B9976D7724E1}" type="datetimeFigureOut">
              <a:rPr lang="en-US" smtClean="0">
                <a:solidFill>
                  <a:prstClr val="white">
                    <a:tint val="75000"/>
                  </a:prstClr>
                </a:solidFill>
              </a:rPr>
              <a:pPr/>
              <a:t>8/24/2023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A14E826-707D-403A-8CA7-12D930B507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3669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3A50F-8BE2-4F82-B2A9-B9976D7724E1}" type="datetimeFigureOut">
              <a:rPr lang="en-US" smtClean="0">
                <a:solidFill>
                  <a:prstClr val="white">
                    <a:tint val="75000"/>
                  </a:prstClr>
                </a:solidFill>
              </a:rPr>
              <a:pPr/>
              <a:t>8/24/2023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A14E826-707D-403A-8CA7-12D930B507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89251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3"/>
            <a:ext cx="3008313" cy="1162051"/>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1792288" y="5367342"/>
            <a:ext cx="5486400" cy="8048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3A50F-8BE2-4F82-B2A9-B9976D7724E1}" type="datetimeFigureOut">
              <a:rPr lang="en-US" smtClean="0">
                <a:solidFill>
                  <a:prstClr val="white">
                    <a:tint val="75000"/>
                  </a:prstClr>
                </a:solidFill>
              </a:rPr>
              <a:pPr/>
              <a:t>8/24/2023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A14E826-707D-403A-8CA7-12D930B507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3989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3A50F-8BE2-4F82-B2A9-B9976D7724E1}" type="datetimeFigureOut">
              <a:rPr lang="en-US" smtClean="0">
                <a:solidFill>
                  <a:prstClr val="white">
                    <a:tint val="75000"/>
                  </a:prstClr>
                </a:solidFill>
              </a:rPr>
              <a:pPr/>
              <a:t>8/24/2023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DA14E826-707D-403A-8CA7-12D930B507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5310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3A50F-8BE2-4F82-B2A9-B9976D7724E1}" type="datetimeFigureOut">
              <a:rPr lang="en-US" smtClean="0">
                <a:solidFill>
                  <a:prstClr val="white">
                    <a:tint val="75000"/>
                  </a:prstClr>
                </a:solidFill>
              </a:rPr>
              <a:pPr/>
              <a:t>8/24/2023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DA14E826-707D-403A-8CA7-12D930B507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4867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3A50F-8BE2-4F82-B2A9-B9976D7724E1}" type="datetimeFigureOut">
              <a:rPr lang="en-US" smtClean="0">
                <a:solidFill>
                  <a:prstClr val="white">
                    <a:tint val="75000"/>
                  </a:prstClr>
                </a:solidFill>
              </a:rPr>
              <a:pPr/>
              <a:t>8/24/2023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A14E826-707D-403A-8CA7-12D930B507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0050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3A50F-8BE2-4F82-B2A9-B9976D7724E1}" type="datetimeFigureOut">
              <a:rPr lang="en-US" smtClean="0">
                <a:solidFill>
                  <a:prstClr val="white">
                    <a:tint val="75000"/>
                  </a:prstClr>
                </a:solidFill>
              </a:rPr>
              <a:pPr/>
              <a:t>8/24/2023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A14E826-707D-403A-8CA7-12D930B507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5377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3A50F-8BE2-4F82-B2A9-B9976D7724E1}" type="datetimeFigureOut">
              <a:rPr lang="en-US" smtClean="0">
                <a:solidFill>
                  <a:prstClr val="white">
                    <a:tint val="75000"/>
                  </a:prstClr>
                </a:solidFill>
              </a:rPr>
              <a:pPr/>
              <a:t>8/24/2023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A14E826-707D-403A-8CA7-12D930B507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4438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3A50F-8BE2-4F82-B2A9-B9976D7724E1}" type="datetimeFigureOut">
              <a:rPr lang="en-US" smtClean="0">
                <a:solidFill>
                  <a:prstClr val="white">
                    <a:tint val="75000"/>
                  </a:prstClr>
                </a:solidFill>
              </a:rPr>
              <a:pPr/>
              <a:t>8/24/2023</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4E826-707D-403A-8CA7-12D930B507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43830493"/>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60816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D76A0D9B-EA0E-4506-BFA6-6485D4179E1B}"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4E802BA1-07F5-4DC6-A0FD-97EBBF9DD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11360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480238" y="3200401"/>
            <a:ext cx="6286499" cy="461665"/>
          </a:xfrm>
          <a:prstGeom prst="rect">
            <a:avLst/>
          </a:prstGeom>
          <a:noFill/>
        </p:spPr>
        <p:txBody>
          <a:bodyPr wrap="square" rtlCol="0">
            <a:spAutoFit/>
          </a:bodyPr>
          <a:lstStyle/>
          <a:p>
            <a:pPr algn="ctr" defTabSz="685784">
              <a:defRPr/>
            </a:pPr>
            <a:r>
              <a:rPr lang="en-US" sz="2400" b="1" dirty="0">
                <a:latin typeface="Century Gothic" panose="020B0502020202020204" pitchFamily="34" charset="0"/>
                <a:cs typeface="Aharoni" panose="02010803020104030203" pitchFamily="2" charset="-79"/>
              </a:rPr>
              <a:t>NORMAL ADULT EEG</a:t>
            </a:r>
          </a:p>
        </p:txBody>
      </p:sp>
      <p:sp>
        <p:nvSpPr>
          <p:cNvPr id="2" name="TextBox 1"/>
          <p:cNvSpPr txBox="1"/>
          <p:nvPr/>
        </p:nvSpPr>
        <p:spPr>
          <a:xfrm>
            <a:off x="2000250" y="4629150"/>
            <a:ext cx="5376089" cy="738664"/>
          </a:xfrm>
          <a:prstGeom prst="rect">
            <a:avLst/>
          </a:prstGeom>
          <a:noFill/>
        </p:spPr>
        <p:txBody>
          <a:bodyPr wrap="square" rtlCol="0">
            <a:spAutoFit/>
          </a:bodyPr>
          <a:lstStyle/>
          <a:p>
            <a:pPr algn="ctr" defTabSz="685784">
              <a:defRPr/>
            </a:pPr>
            <a:r>
              <a:rPr lang="en-US" sz="1400" b="1" dirty="0">
                <a:latin typeface="Century Gothic" panose="020B0502020202020204" pitchFamily="34" charset="0"/>
              </a:rPr>
              <a:t>Amar B. Bhatt, MD, FAES</a:t>
            </a:r>
          </a:p>
          <a:p>
            <a:pPr algn="ctr" defTabSz="685784">
              <a:defRPr/>
            </a:pPr>
            <a:r>
              <a:rPr lang="en-US" sz="1400" b="1" dirty="0">
                <a:latin typeface="Century Gothic" panose="020B0502020202020204" pitchFamily="34" charset="0"/>
              </a:rPr>
              <a:t>Assistant Professor of Neurology, Epilepsy Section</a:t>
            </a:r>
          </a:p>
          <a:p>
            <a:pPr algn="ctr" defTabSz="685784">
              <a:defRPr/>
            </a:pPr>
            <a:r>
              <a:rPr lang="en-US" sz="1400" b="1" dirty="0">
                <a:latin typeface="Century Gothic" panose="020B0502020202020204" pitchFamily="34" charset="0"/>
              </a:rPr>
              <a:t>Rush University Medical Center</a:t>
            </a:r>
          </a:p>
        </p:txBody>
      </p:sp>
      <p:pic>
        <p:nvPicPr>
          <p:cNvPr id="3" name="Picture 2">
            <a:extLst>
              <a:ext uri="{FF2B5EF4-FFF2-40B4-BE49-F238E27FC236}">
                <a16:creationId xmlns:a16="http://schemas.microsoft.com/office/drawing/2014/main" id="{A03EA748-64A6-463C-907E-6A8EF1422674}"/>
              </a:ext>
            </a:extLst>
          </p:cNvPr>
          <p:cNvPicPr>
            <a:picLocks noChangeAspect="1"/>
          </p:cNvPicPr>
          <p:nvPr/>
        </p:nvPicPr>
        <p:blipFill>
          <a:blip r:embed="rId3"/>
          <a:stretch>
            <a:fillRect/>
          </a:stretch>
        </p:blipFill>
        <p:spPr>
          <a:xfrm>
            <a:off x="2457450" y="728616"/>
            <a:ext cx="4229100" cy="1638300"/>
          </a:xfrm>
          <a:prstGeom prst="rect">
            <a:avLst/>
          </a:prstGeom>
        </p:spPr>
      </p:pic>
    </p:spTree>
    <p:extLst>
      <p:ext uri="{BB962C8B-B14F-4D97-AF65-F5344CB8AC3E}">
        <p14:creationId xmlns:p14="http://schemas.microsoft.com/office/powerpoint/2010/main" val="2001967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610600" cy="639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191000" y="6172200"/>
            <a:ext cx="2414572" cy="369332"/>
          </a:xfrm>
          <a:prstGeom prst="rect">
            <a:avLst/>
          </a:prstGeom>
          <a:solidFill>
            <a:schemeClr val="tx1"/>
          </a:solidFill>
        </p:spPr>
        <p:txBody>
          <a:bodyPr wrap="none" rtlCol="0">
            <a:spAutoFit/>
          </a:bodyPr>
          <a:lstStyle/>
          <a:p>
            <a:r>
              <a:rPr lang="en-US" dirty="0">
                <a:solidFill>
                  <a:schemeClr val="bg2"/>
                </a:solidFill>
              </a:rPr>
              <a:t>Fast alpha (PDR) variant</a:t>
            </a:r>
          </a:p>
        </p:txBody>
      </p:sp>
    </p:spTree>
    <p:extLst>
      <p:ext uri="{BB962C8B-B14F-4D97-AF65-F5344CB8AC3E}">
        <p14:creationId xmlns:p14="http://schemas.microsoft.com/office/powerpoint/2010/main" val="6639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52400" y="798571"/>
            <a:ext cx="8839200" cy="4764029"/>
          </a:xfrm>
          <a:noFill/>
        </p:spPr>
      </p:pic>
      <p:sp>
        <p:nvSpPr>
          <p:cNvPr id="3" name="TextBox 2"/>
          <p:cNvSpPr txBox="1"/>
          <p:nvPr/>
        </p:nvSpPr>
        <p:spPr>
          <a:xfrm>
            <a:off x="4191000" y="5822843"/>
            <a:ext cx="4145430" cy="646331"/>
          </a:xfrm>
          <a:prstGeom prst="rect">
            <a:avLst/>
          </a:prstGeom>
          <a:solidFill>
            <a:schemeClr val="tx1"/>
          </a:solidFill>
        </p:spPr>
        <p:txBody>
          <a:bodyPr wrap="none" rtlCol="0">
            <a:spAutoFit/>
          </a:bodyPr>
          <a:lstStyle/>
          <a:p>
            <a:r>
              <a:rPr lang="en-US" dirty="0" err="1">
                <a:solidFill>
                  <a:schemeClr val="bg2"/>
                </a:solidFill>
              </a:rPr>
              <a:t>Bancaud</a:t>
            </a:r>
            <a:r>
              <a:rPr lang="en-US" dirty="0">
                <a:solidFill>
                  <a:schemeClr val="bg2"/>
                </a:solidFill>
              </a:rPr>
              <a:t> phenomenon </a:t>
            </a:r>
          </a:p>
          <a:p>
            <a:r>
              <a:rPr lang="en-US" dirty="0">
                <a:solidFill>
                  <a:schemeClr val="bg2"/>
                </a:solidFill>
              </a:rPr>
              <a:t>(and right temporal-occipital slow activity)</a:t>
            </a:r>
          </a:p>
        </p:txBody>
      </p:sp>
    </p:spTree>
    <p:extLst>
      <p:ext uri="{BB962C8B-B14F-4D97-AF65-F5344CB8AC3E}">
        <p14:creationId xmlns:p14="http://schemas.microsoft.com/office/powerpoint/2010/main" val="5045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4521"/>
            <a:ext cx="8542286" cy="667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707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idx="4294967295"/>
          </p:nvPr>
        </p:nvSpPr>
        <p:spPr/>
        <p:txBody>
          <a:bodyPr/>
          <a:lstStyle/>
          <a:p>
            <a:pPr eaLnBrk="1" hangingPunct="1"/>
            <a:r>
              <a:rPr lang="en-US"/>
              <a:t>Mu rhythm</a:t>
            </a:r>
          </a:p>
        </p:txBody>
      </p:sp>
      <p:sp>
        <p:nvSpPr>
          <p:cNvPr id="43011" name="Rectangle 4"/>
          <p:cNvSpPr>
            <a:spLocks noGrp="1" noChangeArrowheads="1"/>
          </p:cNvSpPr>
          <p:nvPr>
            <p:ph type="body" idx="4294967295"/>
          </p:nvPr>
        </p:nvSpPr>
        <p:spPr/>
        <p:txBody>
          <a:bodyPr/>
          <a:lstStyle/>
          <a:p>
            <a:pPr eaLnBrk="1" hangingPunct="1"/>
            <a:r>
              <a:rPr lang="en-US" dirty="0"/>
              <a:t>resting rhythm of central (premotor) cortex</a:t>
            </a:r>
          </a:p>
          <a:p>
            <a:pPr lvl="1" eaLnBrk="1" hangingPunct="1"/>
            <a:r>
              <a:rPr lang="en-US" dirty="0"/>
              <a:t>Alpha or theta (7-11 Hz) spiky rhythm</a:t>
            </a:r>
          </a:p>
          <a:p>
            <a:pPr lvl="1" eaLnBrk="1" hangingPunct="1"/>
            <a:r>
              <a:rPr lang="en-US" dirty="0"/>
              <a:t>Looks like the letter “</a:t>
            </a:r>
            <a:r>
              <a:rPr lang="en-US" dirty="0">
                <a:cs typeface="Arial" charset="0"/>
              </a:rPr>
              <a:t>µ”</a:t>
            </a:r>
          </a:p>
          <a:p>
            <a:pPr eaLnBrk="1" hangingPunct="1"/>
            <a:endParaRPr lang="en-US" dirty="0">
              <a:cs typeface="Arial" charset="0"/>
            </a:endParaRPr>
          </a:p>
          <a:p>
            <a:pPr eaLnBrk="1" hangingPunct="1"/>
            <a:r>
              <a:rPr lang="en-US" dirty="0">
                <a:cs typeface="Arial" charset="0"/>
              </a:rPr>
              <a:t>Attenuates with contralateral limb movement (or even thinking about movement)</a:t>
            </a:r>
          </a:p>
          <a:p>
            <a:pPr eaLnBrk="1" hangingPunct="1"/>
            <a:endParaRPr lang="en-US" dirty="0">
              <a:cs typeface="Arial" charset="0"/>
            </a:endParaRPr>
          </a:p>
          <a:p>
            <a:pPr eaLnBrk="1" hangingPunct="1"/>
            <a:r>
              <a:rPr lang="en-US" dirty="0">
                <a:cs typeface="Arial" charset="0"/>
              </a:rPr>
              <a:t>Often enhanced in presence of breach rhythm</a:t>
            </a:r>
          </a:p>
        </p:txBody>
      </p:sp>
    </p:spTree>
    <p:extLst>
      <p:ext uri="{BB962C8B-B14F-4D97-AF65-F5344CB8AC3E}">
        <p14:creationId xmlns:p14="http://schemas.microsoft.com/office/powerpoint/2010/main" val="218460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0825" cy="617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10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r>
              <a:rPr lang="en-US" altLang="en-US"/>
              <a:t>Midline theta</a:t>
            </a:r>
          </a:p>
        </p:txBody>
      </p:sp>
      <p:sp>
        <p:nvSpPr>
          <p:cNvPr id="2" name="Content Placeholder 1"/>
          <p:cNvSpPr>
            <a:spLocks noGrp="1"/>
          </p:cNvSpPr>
          <p:nvPr>
            <p:ph idx="1"/>
          </p:nvPr>
        </p:nvSpPr>
        <p:spPr/>
        <p:txBody>
          <a:bodyPr>
            <a:normAutofit fontScale="77500" lnSpcReduction="20000"/>
          </a:bodyPr>
          <a:lstStyle/>
          <a:p>
            <a:r>
              <a:rPr lang="en-US" dirty="0"/>
              <a:t>a.k.a. </a:t>
            </a:r>
            <a:r>
              <a:rPr lang="en-US" dirty="0" err="1"/>
              <a:t>Ciganek</a:t>
            </a:r>
            <a:r>
              <a:rPr lang="en-US" dirty="0"/>
              <a:t> rhythm</a:t>
            </a:r>
          </a:p>
          <a:p>
            <a:endParaRPr lang="en-US" dirty="0"/>
          </a:p>
          <a:p>
            <a:r>
              <a:rPr lang="en-US" dirty="0"/>
              <a:t>5-7 Hz sinusoidal activity maximal at </a:t>
            </a:r>
            <a:r>
              <a:rPr lang="en-US" dirty="0" err="1"/>
              <a:t>Cz</a:t>
            </a:r>
            <a:r>
              <a:rPr lang="en-US" dirty="0"/>
              <a:t> or </a:t>
            </a:r>
            <a:r>
              <a:rPr lang="en-US" dirty="0" err="1"/>
              <a:t>Fz</a:t>
            </a:r>
            <a:endParaRPr lang="en-US" dirty="0"/>
          </a:p>
          <a:p>
            <a:endParaRPr lang="en-US" dirty="0"/>
          </a:p>
          <a:p>
            <a:r>
              <a:rPr lang="en-US" dirty="0"/>
              <a:t>may be spiky or </a:t>
            </a:r>
            <a:r>
              <a:rPr lang="en-US" dirty="0" err="1"/>
              <a:t>arciform</a:t>
            </a:r>
            <a:r>
              <a:rPr lang="en-US" dirty="0"/>
              <a:t> (mu-like)</a:t>
            </a:r>
          </a:p>
          <a:p>
            <a:endParaRPr lang="en-US" dirty="0"/>
          </a:p>
          <a:p>
            <a:r>
              <a:rPr lang="en-US" dirty="0"/>
              <a:t>Present in awake and drowsy states</a:t>
            </a:r>
          </a:p>
          <a:p>
            <a:endParaRPr lang="en-US" dirty="0"/>
          </a:p>
          <a:p>
            <a:r>
              <a:rPr lang="en-US" dirty="0"/>
              <a:t>Unrelated to eye opening, alerting, limb mvmt</a:t>
            </a:r>
          </a:p>
          <a:p>
            <a:endParaRPr lang="en-US" dirty="0"/>
          </a:p>
          <a:p>
            <a:r>
              <a:rPr lang="en-US" dirty="0"/>
              <a:t>May enhance with concentration (midline frontal theta)</a:t>
            </a:r>
          </a:p>
          <a:p>
            <a:endParaRPr lang="en-US" dirty="0"/>
          </a:p>
        </p:txBody>
      </p:sp>
    </p:spTree>
    <p:extLst>
      <p:ext uri="{BB962C8B-B14F-4D97-AF65-F5344CB8AC3E}">
        <p14:creationId xmlns:p14="http://schemas.microsoft.com/office/powerpoint/2010/main" val="231688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buNone/>
            </a:pPr>
            <a:endParaRPr lang="en-US" dirty="0"/>
          </a:p>
          <a:p>
            <a:pPr marL="0" indent="0">
              <a:buNone/>
            </a:pPr>
            <a:r>
              <a:rPr lang="en-US" dirty="0"/>
              <a:t>Which of the following is NOT a characteristic of Stage N1 Sleep?</a:t>
            </a:r>
          </a:p>
          <a:p>
            <a:endParaRPr lang="en-US" dirty="0"/>
          </a:p>
          <a:p>
            <a:pPr marL="514350" lvl="0" indent="-514350">
              <a:buFont typeface="+mj-lt"/>
              <a:buAutoNum type="alphaUcPeriod"/>
            </a:pPr>
            <a:r>
              <a:rPr lang="en-US" dirty="0"/>
              <a:t>Slow lateral eye movements</a:t>
            </a:r>
          </a:p>
          <a:p>
            <a:pPr marL="514350" lvl="0" indent="-514350">
              <a:buFont typeface="+mj-lt"/>
              <a:buAutoNum type="alphaUcPeriod"/>
            </a:pPr>
            <a:r>
              <a:rPr lang="en-US" dirty="0"/>
              <a:t>Attenuation of posterior dominant rhythm</a:t>
            </a:r>
          </a:p>
          <a:p>
            <a:pPr marL="514350" lvl="0" indent="-514350">
              <a:buFont typeface="+mj-lt"/>
              <a:buAutoNum type="alphaUcPeriod"/>
            </a:pPr>
            <a:r>
              <a:rPr lang="en-US" dirty="0"/>
              <a:t>Emergence of sleep spindles</a:t>
            </a:r>
          </a:p>
          <a:p>
            <a:pPr marL="514350" lvl="0" indent="-514350">
              <a:buFont typeface="+mj-lt"/>
              <a:buAutoNum type="alphaUcPeriod"/>
            </a:pPr>
            <a:r>
              <a:rPr lang="en-US" dirty="0"/>
              <a:t>Emergence of vertex waves</a:t>
            </a:r>
          </a:p>
          <a:p>
            <a:pPr marL="514350" lvl="0" indent="-514350">
              <a:buFont typeface="+mj-lt"/>
              <a:buAutoNum type="alphaUcPeriod"/>
            </a:pPr>
            <a:r>
              <a:rPr lang="en-US" dirty="0"/>
              <a:t>Emergence of theta activity</a:t>
            </a:r>
          </a:p>
          <a:p>
            <a:endParaRPr lang="en-US" dirty="0"/>
          </a:p>
        </p:txBody>
      </p:sp>
    </p:spTree>
    <p:extLst>
      <p:ext uri="{BB962C8B-B14F-4D97-AF65-F5344CB8AC3E}">
        <p14:creationId xmlns:p14="http://schemas.microsoft.com/office/powerpoint/2010/main" val="159872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2">
                                            <p:txEl>
                                              <p:pRg st="5" end="5"/>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idx="4294967295"/>
          </p:nvPr>
        </p:nvSpPr>
        <p:spPr/>
        <p:txBody>
          <a:bodyPr/>
          <a:lstStyle/>
          <a:p>
            <a:pPr eaLnBrk="1" hangingPunct="1"/>
            <a:r>
              <a:rPr lang="en-US"/>
              <a:t>Drowsy EEG</a:t>
            </a:r>
          </a:p>
        </p:txBody>
      </p:sp>
      <p:sp>
        <p:nvSpPr>
          <p:cNvPr id="68611" name="Rectangle 3"/>
          <p:cNvSpPr>
            <a:spLocks noGrp="1" noChangeArrowheads="1"/>
          </p:cNvSpPr>
          <p:nvPr>
            <p:ph type="body" idx="4294967295"/>
          </p:nvPr>
        </p:nvSpPr>
        <p:spPr/>
        <p:txBody>
          <a:bodyPr>
            <a:normAutofit fontScale="92500" lnSpcReduction="10000"/>
          </a:bodyPr>
          <a:lstStyle/>
          <a:p>
            <a:pPr eaLnBrk="1" hangingPunct="1"/>
            <a:r>
              <a:rPr lang="en-US" dirty="0"/>
              <a:t>Changes in PDR</a:t>
            </a:r>
          </a:p>
          <a:p>
            <a:pPr lvl="1"/>
            <a:r>
              <a:rPr lang="en-US" dirty="0"/>
              <a:t>Attenuation without eye opening</a:t>
            </a:r>
          </a:p>
          <a:p>
            <a:pPr lvl="1"/>
            <a:r>
              <a:rPr lang="en-US" dirty="0"/>
              <a:t>May slow by up to 1 Hz</a:t>
            </a:r>
          </a:p>
          <a:p>
            <a:pPr lvl="1"/>
            <a:r>
              <a:rPr lang="en-US" dirty="0"/>
              <a:t>May become anteriorly projected</a:t>
            </a:r>
          </a:p>
          <a:p>
            <a:pPr lvl="1"/>
            <a:endParaRPr lang="en-US" dirty="0"/>
          </a:p>
          <a:p>
            <a:pPr eaLnBrk="1" hangingPunct="1"/>
            <a:r>
              <a:rPr lang="en-US" dirty="0"/>
              <a:t>Slow lateral eye movements</a:t>
            </a:r>
          </a:p>
          <a:p>
            <a:pPr eaLnBrk="1" hangingPunct="1"/>
            <a:endParaRPr lang="en-US" dirty="0"/>
          </a:p>
          <a:p>
            <a:pPr eaLnBrk="1" hangingPunct="1"/>
            <a:r>
              <a:rPr lang="en-US" dirty="0"/>
              <a:t>Emergence of theta activity (often bursts)</a:t>
            </a:r>
          </a:p>
          <a:p>
            <a:pPr eaLnBrk="1" hangingPunct="1"/>
            <a:r>
              <a:rPr lang="en-US" dirty="0"/>
              <a:t>Emergence of frontal beta activity</a:t>
            </a:r>
          </a:p>
        </p:txBody>
      </p:sp>
    </p:spTree>
    <p:extLst>
      <p:ext uri="{BB962C8B-B14F-4D97-AF65-F5344CB8AC3E}">
        <p14:creationId xmlns:p14="http://schemas.microsoft.com/office/powerpoint/2010/main" val="374002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86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86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2"/>
          <p:cNvPicPr>
            <a:picLocks noGrp="1" noChangeAspect="1" noChangeArrowheads="1"/>
          </p:cNvPicPr>
          <p:nvPr>
            <p:ph/>
          </p:nvPr>
        </p:nvPicPr>
        <p:blipFill>
          <a:blip r:embed="rId3"/>
          <a:srcRect/>
          <a:stretch>
            <a:fillRect/>
          </a:stretch>
        </p:blipFill>
        <p:spPr/>
      </p:pic>
    </p:spTree>
    <p:extLst>
      <p:ext uri="{BB962C8B-B14F-4D97-AF65-F5344CB8AC3E}">
        <p14:creationId xmlns:p14="http://schemas.microsoft.com/office/powerpoint/2010/main" val="54368326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6"/>
          <p:cNvPicPr>
            <a:picLocks noGrp="1" noChangeAspect="1" noChangeArrowheads="1"/>
          </p:cNvPicPr>
          <p:nvPr>
            <p:ph idx="4294967295"/>
          </p:nvPr>
        </p:nvPicPr>
        <p:blipFill>
          <a:blip r:embed="rId3"/>
          <a:srcRect/>
          <a:stretch>
            <a:fillRect/>
          </a:stretch>
        </p:blipFill>
        <p:spPr>
          <a:xfrm>
            <a:off x="457200" y="533400"/>
            <a:ext cx="8229600" cy="5851525"/>
          </a:xfrm>
        </p:spPr>
      </p:pic>
    </p:spTree>
    <p:extLst>
      <p:ext uri="{BB962C8B-B14F-4D97-AF65-F5344CB8AC3E}">
        <p14:creationId xmlns:p14="http://schemas.microsoft.com/office/powerpoint/2010/main" val="37895023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p:cNvSpPr>
          <p:nvPr/>
        </p:nvSpPr>
        <p:spPr>
          <a:xfrm>
            <a:off x="2114551" y="3028951"/>
            <a:ext cx="5374721" cy="1795630"/>
          </a:xfrm>
          <a:prstGeom prst="rect">
            <a:avLst/>
          </a:prstGeom>
        </p:spPr>
        <p:txBody>
          <a:bodyPr vert="horz" lIns="51435" tIns="25718" rIns="51435" bIns="25718"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514350">
              <a:defRPr/>
            </a:pPr>
            <a:r>
              <a:rPr lang="en-US" sz="9600" b="1" dirty="0">
                <a:solidFill>
                  <a:schemeClr val="tx1"/>
                </a:solidFill>
                <a:latin typeface="Century Gothic" panose="020B0502020202020204" pitchFamily="34" charset="0"/>
                <a:cs typeface="Aharoni" panose="02010803020104030203" pitchFamily="2" charset="-79"/>
              </a:rPr>
              <a:t>DISCLOSURES</a:t>
            </a:r>
            <a:r>
              <a:rPr lang="en-US" sz="6300" b="1" dirty="0">
                <a:solidFill>
                  <a:schemeClr val="tx1"/>
                </a:solidFill>
                <a:latin typeface="Century Gothic" panose="020B0502020202020204" pitchFamily="34" charset="0"/>
                <a:cs typeface="Aharoni" panose="02010803020104030203" pitchFamily="2" charset="-79"/>
              </a:rPr>
              <a:t> </a:t>
            </a:r>
          </a:p>
          <a:p>
            <a:pPr defTabSz="514350">
              <a:defRPr/>
            </a:pPr>
            <a:endParaRPr lang="en-US" sz="1800" b="1" dirty="0">
              <a:solidFill>
                <a:schemeClr val="tx1"/>
              </a:solidFill>
              <a:latin typeface="Century Gothic" panose="020B0502020202020204" pitchFamily="34" charset="0"/>
              <a:cs typeface="Aharoni" panose="02010803020104030203" pitchFamily="2" charset="-79"/>
            </a:endParaRPr>
          </a:p>
          <a:p>
            <a:pPr defTabSz="514350">
              <a:defRPr/>
            </a:pPr>
            <a:br>
              <a:rPr lang="en-US" sz="1800" b="1" dirty="0">
                <a:solidFill>
                  <a:schemeClr val="tx1"/>
                </a:solidFill>
                <a:latin typeface="Century Gothic" panose="020B0502020202020204" pitchFamily="34" charset="0"/>
                <a:cs typeface="Aharoni" panose="02010803020104030203" pitchFamily="2" charset="-79"/>
              </a:rPr>
            </a:br>
            <a:br>
              <a:rPr lang="en-US" sz="1800" b="1" dirty="0">
                <a:solidFill>
                  <a:schemeClr val="tx1"/>
                </a:solidFill>
                <a:latin typeface="Century Gothic" panose="020B0502020202020204" pitchFamily="34" charset="0"/>
                <a:cs typeface="Aharoni" panose="02010803020104030203" pitchFamily="2" charset="-79"/>
              </a:rPr>
            </a:br>
            <a:br>
              <a:rPr lang="en-US" sz="1800" b="1" dirty="0">
                <a:solidFill>
                  <a:schemeClr val="tx1"/>
                </a:solidFill>
                <a:latin typeface="Century Gothic" panose="020B0502020202020204" pitchFamily="34" charset="0"/>
                <a:cs typeface="Aharoni" panose="02010803020104030203" pitchFamily="2" charset="-79"/>
              </a:rPr>
            </a:br>
            <a:endParaRPr lang="en-US" sz="1800" b="1" dirty="0">
              <a:solidFill>
                <a:schemeClr val="tx1"/>
              </a:solidFill>
              <a:latin typeface="Century Gothic" panose="020B0502020202020204" pitchFamily="34" charset="0"/>
              <a:cs typeface="Aharoni" panose="02010803020104030203" pitchFamily="2" charset="-79"/>
            </a:endParaRPr>
          </a:p>
          <a:p>
            <a:pPr defTabSz="514350">
              <a:defRPr/>
            </a:pPr>
            <a:br>
              <a:rPr lang="en-US" sz="1800" b="1" dirty="0">
                <a:solidFill>
                  <a:schemeClr val="tx1"/>
                </a:solidFill>
                <a:latin typeface="Century Gothic" panose="020B0502020202020204" pitchFamily="34" charset="0"/>
                <a:cs typeface="Aharoni" panose="02010803020104030203" pitchFamily="2" charset="-79"/>
              </a:rPr>
            </a:br>
            <a:br>
              <a:rPr lang="en-US" sz="1800" b="1" dirty="0">
                <a:solidFill>
                  <a:schemeClr val="tx1"/>
                </a:solidFill>
                <a:latin typeface="Century Gothic" panose="020B0502020202020204" pitchFamily="34" charset="0"/>
                <a:cs typeface="Aharoni" panose="02010803020104030203" pitchFamily="2" charset="-79"/>
              </a:rPr>
            </a:br>
            <a:br>
              <a:rPr lang="en-US" sz="1800" b="1" dirty="0">
                <a:solidFill>
                  <a:schemeClr val="tx1"/>
                </a:solidFill>
                <a:latin typeface="Century Gothic" panose="020B0502020202020204" pitchFamily="34" charset="0"/>
                <a:cs typeface="Aharoni" panose="02010803020104030203" pitchFamily="2" charset="-79"/>
              </a:rPr>
            </a:br>
            <a:endParaRPr lang="en-US" sz="1800" b="1" dirty="0">
              <a:solidFill>
                <a:schemeClr val="tx1"/>
              </a:solidFill>
              <a:latin typeface="Century Gothic" panose="020B0502020202020204" pitchFamily="34" charset="0"/>
              <a:cs typeface="Aharoni" panose="02010803020104030203" pitchFamily="2" charset="-79"/>
            </a:endParaRPr>
          </a:p>
          <a:p>
            <a:pPr defTabSz="514350">
              <a:defRPr/>
            </a:pPr>
            <a:endParaRPr lang="en-US" sz="3150" b="1" dirty="0">
              <a:solidFill>
                <a:schemeClr val="tx1"/>
              </a:solidFill>
              <a:latin typeface="Century Gothic" panose="020B0502020202020204" pitchFamily="34" charset="0"/>
              <a:cs typeface="Aharoni" panose="02010803020104030203" pitchFamily="2" charset="-79"/>
            </a:endParaRPr>
          </a:p>
          <a:p>
            <a:pPr marL="257175" indent="-257175" algn="l" defTabSz="514350">
              <a:buFont typeface="Arial" panose="020B0604020202020204" pitchFamily="34" charset="0"/>
              <a:buChar char="•"/>
              <a:defRPr/>
            </a:pPr>
            <a:r>
              <a:rPr lang="en-US" sz="5600" b="1" dirty="0">
                <a:solidFill>
                  <a:schemeClr val="tx1"/>
                </a:solidFill>
                <a:latin typeface="Century Gothic" panose="020B0502020202020204" pitchFamily="34" charset="0"/>
              </a:rPr>
              <a:t>Disclosure of Financial Relationships</a:t>
            </a:r>
          </a:p>
          <a:p>
            <a:pPr marL="514350" indent="-257175" algn="l" defTabSz="514350">
              <a:buFont typeface="Arial" panose="020B0604020202020204" pitchFamily="34" charset="0"/>
              <a:buChar char="•"/>
              <a:defRPr/>
            </a:pPr>
            <a:r>
              <a:rPr lang="en-US" sz="5600" b="1" dirty="0">
                <a:solidFill>
                  <a:schemeClr val="tx1"/>
                </a:solidFill>
                <a:latin typeface="Century Gothic" panose="020B0502020202020204" pitchFamily="34" charset="0"/>
              </a:rPr>
              <a:t>None</a:t>
            </a:r>
          </a:p>
          <a:p>
            <a:pPr marL="257175" indent="-257175" algn="l" defTabSz="514350">
              <a:buFont typeface="Arial" panose="020B0604020202020204" pitchFamily="34" charset="0"/>
              <a:buChar char="•"/>
              <a:defRPr/>
            </a:pPr>
            <a:endParaRPr lang="en-US" sz="5600" b="1" dirty="0">
              <a:solidFill>
                <a:schemeClr val="tx1"/>
              </a:solidFill>
              <a:latin typeface="Century Gothic" panose="020B0502020202020204" pitchFamily="34" charset="0"/>
            </a:endParaRPr>
          </a:p>
          <a:p>
            <a:pPr marL="257175" indent="-257175" algn="l" defTabSz="514350">
              <a:buFont typeface="Arial" panose="020B0604020202020204" pitchFamily="34" charset="0"/>
              <a:buChar char="•"/>
              <a:defRPr/>
            </a:pPr>
            <a:r>
              <a:rPr lang="en-US" sz="5600" b="1" dirty="0">
                <a:solidFill>
                  <a:schemeClr val="tx1"/>
                </a:solidFill>
                <a:latin typeface="Century Gothic" panose="020B0502020202020204" pitchFamily="34" charset="0"/>
              </a:rPr>
              <a:t>Off-Label Usage</a:t>
            </a:r>
          </a:p>
          <a:p>
            <a:pPr marL="514350" lvl="1" indent="-257175" algn="l" defTabSz="514350">
              <a:buFont typeface="Arial" panose="020B0604020202020204" pitchFamily="34" charset="0"/>
              <a:buChar char="•"/>
              <a:defRPr/>
            </a:pPr>
            <a:r>
              <a:rPr lang="en-US" sz="5600" b="1" dirty="0">
                <a:solidFill>
                  <a:schemeClr val="tx1"/>
                </a:solidFill>
                <a:latin typeface="Century Gothic" panose="020B0502020202020204" pitchFamily="34" charset="0"/>
              </a:rPr>
              <a:t>None</a:t>
            </a:r>
          </a:p>
          <a:p>
            <a:pPr marL="514350" lvl="1" indent="-257175" algn="l" defTabSz="514350">
              <a:buFont typeface="Arial" panose="020B0604020202020204" pitchFamily="34" charset="0"/>
              <a:buChar char="•"/>
              <a:defRPr/>
            </a:pPr>
            <a:endParaRPr lang="en-US" sz="2250" b="1" dirty="0">
              <a:solidFill>
                <a:srgbClr val="1BB1B1"/>
              </a:solidFill>
              <a:latin typeface="Century Gothic" panose="020B0502020202020204" pitchFamily="34" charset="0"/>
            </a:endParaRPr>
          </a:p>
        </p:txBody>
      </p:sp>
      <p:pic>
        <p:nvPicPr>
          <p:cNvPr id="3" name="Picture 2">
            <a:extLst>
              <a:ext uri="{FF2B5EF4-FFF2-40B4-BE49-F238E27FC236}">
                <a16:creationId xmlns:a16="http://schemas.microsoft.com/office/drawing/2014/main" id="{68CBC8DC-D4C4-4174-9577-75F85559DFF5}"/>
              </a:ext>
            </a:extLst>
          </p:cNvPr>
          <p:cNvPicPr>
            <a:picLocks noChangeAspect="1"/>
          </p:cNvPicPr>
          <p:nvPr/>
        </p:nvPicPr>
        <p:blipFill>
          <a:blip r:embed="rId3"/>
          <a:stretch>
            <a:fillRect/>
          </a:stretch>
        </p:blipFill>
        <p:spPr>
          <a:xfrm>
            <a:off x="2286000" y="609600"/>
            <a:ext cx="4229100" cy="1638300"/>
          </a:xfrm>
          <a:prstGeom prst="rect">
            <a:avLst/>
          </a:prstGeom>
        </p:spPr>
      </p:pic>
    </p:spTree>
    <p:extLst>
      <p:ext uri="{BB962C8B-B14F-4D97-AF65-F5344CB8AC3E}">
        <p14:creationId xmlns:p14="http://schemas.microsoft.com/office/powerpoint/2010/main" val="1532273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Rectangle 2"/>
          <p:cNvPicPr>
            <a:picLocks noGrp="1" noChangeArrowheads="1"/>
          </p:cNvPicPr>
          <p:nvPr>
            <p:ph idx="4294967295"/>
          </p:nvPr>
        </p:nvPicPr>
        <p:blipFill>
          <a:blip r:embed="rId3"/>
          <a:srcRect/>
          <a:stretch>
            <a:fillRect/>
          </a:stretch>
        </p:blipFill>
        <p:spPr>
          <a:xfrm>
            <a:off x="457200" y="274638"/>
            <a:ext cx="8229600" cy="5851525"/>
          </a:xfrm>
        </p:spPr>
      </p:pic>
    </p:spTree>
    <p:extLst>
      <p:ext uri="{BB962C8B-B14F-4D97-AF65-F5344CB8AC3E}">
        <p14:creationId xmlns:p14="http://schemas.microsoft.com/office/powerpoint/2010/main" val="4135943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idx="4294967295"/>
          </p:nvPr>
        </p:nvSpPr>
        <p:spPr/>
        <p:txBody>
          <a:bodyPr/>
          <a:lstStyle/>
          <a:p>
            <a:pPr eaLnBrk="1" hangingPunct="1"/>
            <a:r>
              <a:rPr lang="en-US" dirty="0"/>
              <a:t>Frontal Beta Activity</a:t>
            </a:r>
          </a:p>
        </p:txBody>
      </p:sp>
      <p:sp>
        <p:nvSpPr>
          <p:cNvPr id="38915" name="Rectangle 3"/>
          <p:cNvSpPr>
            <a:spLocks noGrp="1" noChangeArrowheads="1"/>
          </p:cNvSpPr>
          <p:nvPr>
            <p:ph type="body" idx="4294967295"/>
          </p:nvPr>
        </p:nvSpPr>
        <p:spPr/>
        <p:txBody>
          <a:bodyPr/>
          <a:lstStyle/>
          <a:p>
            <a:pPr eaLnBrk="1" hangingPunct="1"/>
            <a:r>
              <a:rPr lang="en-US" dirty="0"/>
              <a:t>Resting rhythm of the frontal lobes</a:t>
            </a:r>
          </a:p>
          <a:p>
            <a:pPr eaLnBrk="1" hangingPunct="1"/>
            <a:r>
              <a:rPr lang="en-US" dirty="0"/>
              <a:t>Best seen in drowsiness</a:t>
            </a:r>
          </a:p>
          <a:p>
            <a:pPr eaLnBrk="1" hangingPunct="1"/>
            <a:endParaRPr lang="en-US" dirty="0"/>
          </a:p>
          <a:p>
            <a:pPr eaLnBrk="1" hangingPunct="1"/>
            <a:r>
              <a:rPr lang="en-US" dirty="0"/>
              <a:t>Abnormal*</a:t>
            </a:r>
          </a:p>
          <a:p>
            <a:pPr lvl="1" eaLnBrk="1" hangingPunct="1"/>
            <a:r>
              <a:rPr lang="en-US" dirty="0"/>
              <a:t>Generalized</a:t>
            </a:r>
          </a:p>
          <a:p>
            <a:pPr lvl="1" eaLnBrk="1" hangingPunct="1"/>
            <a:r>
              <a:rPr lang="en-US" dirty="0"/>
              <a:t>High voltage (&gt;30 </a:t>
            </a:r>
            <a:r>
              <a:rPr lang="en-US" dirty="0">
                <a:cs typeface="Arial" charset="0"/>
              </a:rPr>
              <a:t>µV)</a:t>
            </a:r>
          </a:p>
          <a:p>
            <a:pPr lvl="1" eaLnBrk="1" hangingPunct="1"/>
            <a:r>
              <a:rPr lang="en-US" dirty="0">
                <a:cs typeface="Arial" charset="0"/>
              </a:rPr>
              <a:t>Persistent in sleep or awake states</a:t>
            </a:r>
          </a:p>
        </p:txBody>
      </p:sp>
      <p:sp>
        <p:nvSpPr>
          <p:cNvPr id="38916" name="Text Box 4"/>
          <p:cNvSpPr txBox="1">
            <a:spLocks noChangeArrowheads="1"/>
          </p:cNvSpPr>
          <p:nvPr/>
        </p:nvSpPr>
        <p:spPr bwMode="auto">
          <a:xfrm>
            <a:off x="517525" y="5903913"/>
            <a:ext cx="5264150" cy="366712"/>
          </a:xfrm>
          <a:prstGeom prst="rect">
            <a:avLst/>
          </a:prstGeom>
          <a:noFill/>
          <a:ln w="9525">
            <a:noFill/>
            <a:miter lim="800000"/>
            <a:headEnd/>
            <a:tailEnd/>
          </a:ln>
        </p:spPr>
        <p:txBody>
          <a:bodyPr wrap="none">
            <a:spAutoFit/>
          </a:bodyPr>
          <a:lstStyle/>
          <a:p>
            <a:r>
              <a:rPr lang="en-US"/>
              <a:t>*think benzodiazepines, barbiturates, and propofol</a:t>
            </a:r>
          </a:p>
        </p:txBody>
      </p:sp>
    </p:spTree>
    <p:extLst>
      <p:ext uri="{BB962C8B-B14F-4D97-AF65-F5344CB8AC3E}">
        <p14:creationId xmlns:p14="http://schemas.microsoft.com/office/powerpoint/2010/main" val="319019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6" end="6"/>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000"/>
                                  </p:stCondLst>
                                  <p:childTnLst>
                                    <p:set>
                                      <p:cBhvr>
                                        <p:cTn id="17" dur="1" fill="hold">
                                          <p:stCondLst>
                                            <p:cond delay="0"/>
                                          </p:stCondLst>
                                        </p:cTn>
                                        <p:tgtEl>
                                          <p:spTgt spid="389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8" y="533400"/>
            <a:ext cx="9144000" cy="5818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265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idx="4294967295"/>
          </p:nvPr>
        </p:nvSpPr>
        <p:spPr/>
        <p:txBody>
          <a:bodyPr/>
          <a:lstStyle/>
          <a:p>
            <a:pPr eaLnBrk="1" hangingPunct="1"/>
            <a:r>
              <a:rPr lang="en-US" dirty="0"/>
              <a:t>Third rhythm</a:t>
            </a:r>
          </a:p>
        </p:txBody>
      </p:sp>
      <p:sp>
        <p:nvSpPr>
          <p:cNvPr id="43011" name="Rectangle 4"/>
          <p:cNvSpPr>
            <a:spLocks noGrp="1" noChangeArrowheads="1"/>
          </p:cNvSpPr>
          <p:nvPr>
            <p:ph type="body" idx="4294967295"/>
          </p:nvPr>
        </p:nvSpPr>
        <p:spPr/>
        <p:txBody>
          <a:bodyPr>
            <a:normAutofit fontScale="92500" lnSpcReduction="20000"/>
          </a:bodyPr>
          <a:lstStyle/>
          <a:p>
            <a:pPr eaLnBrk="1" hangingPunct="1"/>
            <a:r>
              <a:rPr lang="en-US" dirty="0"/>
              <a:t>Resting rhythm of temporal cortex</a:t>
            </a:r>
          </a:p>
          <a:p>
            <a:endParaRPr lang="en-US" dirty="0"/>
          </a:p>
          <a:p>
            <a:r>
              <a:rPr lang="en-US" dirty="0"/>
              <a:t>Alpha or theta (7-11 Hz) sinusoidal rhythm</a:t>
            </a:r>
          </a:p>
          <a:p>
            <a:endParaRPr lang="en-US" dirty="0"/>
          </a:p>
          <a:p>
            <a:r>
              <a:rPr lang="en-US" dirty="0"/>
              <a:t>May be asynchronous or unilateral</a:t>
            </a:r>
          </a:p>
          <a:p>
            <a:endParaRPr lang="en-US" dirty="0"/>
          </a:p>
          <a:p>
            <a:r>
              <a:rPr lang="en-US" dirty="0"/>
              <a:t>Can be seen in waking or drowsiness</a:t>
            </a:r>
          </a:p>
          <a:p>
            <a:endParaRPr lang="en-US" dirty="0"/>
          </a:p>
          <a:p>
            <a:r>
              <a:rPr lang="en-US" dirty="0"/>
              <a:t>If not seen, EEG may still be normal</a:t>
            </a:r>
            <a:endParaRPr lang="en-US" dirty="0">
              <a:cs typeface="Arial" charset="0"/>
            </a:endParaRPr>
          </a:p>
          <a:p>
            <a:pPr eaLnBrk="1" hangingPunct="1"/>
            <a:endParaRPr lang="en-US" dirty="0">
              <a:cs typeface="Arial" charset="0"/>
            </a:endParaRPr>
          </a:p>
        </p:txBody>
      </p:sp>
    </p:spTree>
    <p:extLst>
      <p:ext uri="{BB962C8B-B14F-4D97-AF65-F5344CB8AC3E}">
        <p14:creationId xmlns:p14="http://schemas.microsoft.com/office/powerpoint/2010/main" val="18548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p:txBody>
          <a:bodyPr>
            <a:normAutofit lnSpcReduction="10000"/>
          </a:bodyPr>
          <a:lstStyle/>
          <a:p>
            <a:pPr marL="0" indent="0">
              <a:buNone/>
            </a:pPr>
            <a:r>
              <a:rPr lang="en-US" dirty="0"/>
              <a:t>Which of the following features is especially useful in differentiating normal / benign variants from true epileptiform discharges?</a:t>
            </a:r>
          </a:p>
          <a:p>
            <a:pPr marL="0" indent="0">
              <a:buNone/>
            </a:pPr>
            <a:endParaRPr lang="en-US" dirty="0"/>
          </a:p>
          <a:p>
            <a:pPr marL="514350" lvl="0" indent="-514350">
              <a:buFont typeface="+mj-lt"/>
              <a:buAutoNum type="alphaUcPeriod"/>
            </a:pPr>
            <a:r>
              <a:rPr lang="en-US" dirty="0"/>
              <a:t>Benign variants attenuate during deeper sleep</a:t>
            </a:r>
          </a:p>
          <a:p>
            <a:pPr marL="514350" lvl="0" indent="-514350">
              <a:buFont typeface="+mj-lt"/>
              <a:buAutoNum type="alphaUcPeriod"/>
            </a:pPr>
            <a:r>
              <a:rPr lang="en-US" dirty="0"/>
              <a:t>Benign variants disrupt the background rhythms</a:t>
            </a:r>
          </a:p>
          <a:p>
            <a:pPr marL="514350" lvl="0" indent="-514350">
              <a:buFont typeface="+mj-lt"/>
              <a:buAutoNum type="alphaUcPeriod"/>
            </a:pPr>
            <a:r>
              <a:rPr lang="en-US" dirty="0"/>
              <a:t>Benign variants have associated slow activity</a:t>
            </a:r>
          </a:p>
          <a:p>
            <a:pPr marL="514350" lvl="0" indent="-514350">
              <a:buFont typeface="+mj-lt"/>
              <a:buAutoNum type="alphaUcPeriod"/>
            </a:pPr>
            <a:r>
              <a:rPr lang="en-US" dirty="0"/>
              <a:t>Benign variants are blunt (not sharp or spike)</a:t>
            </a:r>
          </a:p>
          <a:p>
            <a:pPr marL="514350" indent="-514350">
              <a:buFont typeface="+mj-lt"/>
              <a:buAutoNum type="alphaUcPeriod"/>
            </a:pPr>
            <a:r>
              <a:rPr lang="en-US" dirty="0"/>
              <a:t>Benign variants are low voltage </a:t>
            </a:r>
          </a:p>
        </p:txBody>
      </p:sp>
    </p:spTree>
    <p:extLst>
      <p:ext uri="{BB962C8B-B14F-4D97-AF65-F5344CB8AC3E}">
        <p14:creationId xmlns:p14="http://schemas.microsoft.com/office/powerpoint/2010/main" val="60962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4">
                                            <p:txEl>
                                              <p:pRg st="2" end="2"/>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Benign Variants</a:t>
            </a:r>
          </a:p>
        </p:txBody>
      </p:sp>
      <p:sp>
        <p:nvSpPr>
          <p:cNvPr id="3" name="Content Placeholder 2"/>
          <p:cNvSpPr>
            <a:spLocks noGrp="1"/>
          </p:cNvSpPr>
          <p:nvPr>
            <p:ph idx="1"/>
          </p:nvPr>
        </p:nvSpPr>
        <p:spPr/>
        <p:txBody>
          <a:bodyPr>
            <a:normAutofit fontScale="92500" lnSpcReduction="10000"/>
          </a:bodyPr>
          <a:lstStyle/>
          <a:p>
            <a:r>
              <a:rPr lang="en-US" dirty="0"/>
              <a:t>May be rhythmic or occur in isolation</a:t>
            </a:r>
          </a:p>
          <a:p>
            <a:r>
              <a:rPr lang="en-US" dirty="0"/>
              <a:t>May be high or low voltage (typically low)</a:t>
            </a:r>
          </a:p>
          <a:p>
            <a:r>
              <a:rPr lang="en-US" dirty="0"/>
              <a:t>May be quite “sharp” or “spiky”</a:t>
            </a:r>
          </a:p>
          <a:p>
            <a:endParaRPr lang="en-US" dirty="0"/>
          </a:p>
          <a:p>
            <a:r>
              <a:rPr lang="en-US" dirty="0"/>
              <a:t>Usually in drowsiness (not in deeper sleep)</a:t>
            </a:r>
          </a:p>
          <a:p>
            <a:endParaRPr lang="en-US" dirty="0"/>
          </a:p>
          <a:p>
            <a:r>
              <a:rPr lang="en-US" dirty="0"/>
              <a:t>Should not disrupt the background</a:t>
            </a:r>
          </a:p>
          <a:p>
            <a:pPr lvl="1"/>
            <a:r>
              <a:rPr lang="en-US" dirty="0"/>
              <a:t>Have a “smooth” rhythm</a:t>
            </a:r>
          </a:p>
          <a:p>
            <a:pPr lvl="1"/>
            <a:r>
              <a:rPr lang="en-US" dirty="0"/>
              <a:t>No associated slow / delta activity</a:t>
            </a:r>
          </a:p>
        </p:txBody>
      </p:sp>
    </p:spTree>
    <p:extLst>
      <p:ext uri="{BB962C8B-B14F-4D97-AF65-F5344CB8AC3E}">
        <p14:creationId xmlns:p14="http://schemas.microsoft.com/office/powerpoint/2010/main" val="173606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p:txBody>
          <a:bodyPr>
            <a:normAutofit/>
          </a:bodyPr>
          <a:lstStyle/>
          <a:p>
            <a:pPr marL="0" indent="0">
              <a:buNone/>
            </a:pPr>
            <a:endParaRPr lang="en-US" dirty="0"/>
          </a:p>
          <a:p>
            <a:pPr marL="0" indent="0">
              <a:buNone/>
            </a:pPr>
            <a:r>
              <a:rPr lang="en-US" dirty="0"/>
              <a:t>Which of the following normal / benign variants occurs in waking (and not drowsiness)?</a:t>
            </a:r>
          </a:p>
          <a:p>
            <a:pPr lvl="0"/>
            <a:endParaRPr lang="en-US" dirty="0"/>
          </a:p>
          <a:p>
            <a:pPr marL="514350" lvl="0" indent="-514350">
              <a:buFont typeface="+mj-lt"/>
              <a:buAutoNum type="alphaUcPeriod"/>
            </a:pPr>
            <a:r>
              <a:rPr lang="en-US" dirty="0"/>
              <a:t>Wicket waves</a:t>
            </a:r>
          </a:p>
          <a:p>
            <a:pPr marL="514350" lvl="0" indent="-514350">
              <a:buFont typeface="+mj-lt"/>
              <a:buAutoNum type="alphaUcPeriod"/>
            </a:pPr>
            <a:r>
              <a:rPr lang="en-US" dirty="0"/>
              <a:t>14- and 6-Hz positive bursts</a:t>
            </a:r>
          </a:p>
          <a:p>
            <a:pPr marL="514350" lvl="0" indent="-514350">
              <a:buFont typeface="+mj-lt"/>
              <a:buAutoNum type="alphaUcPeriod"/>
            </a:pPr>
            <a:r>
              <a:rPr lang="en-US" dirty="0"/>
              <a:t>Small sharp spikes</a:t>
            </a:r>
          </a:p>
          <a:p>
            <a:pPr marL="514350" lvl="0" indent="-514350">
              <a:buFont typeface="+mj-lt"/>
              <a:buAutoNum type="alphaUcPeriod"/>
            </a:pPr>
            <a:r>
              <a:rPr lang="en-US" dirty="0"/>
              <a:t>Lambda waves</a:t>
            </a:r>
          </a:p>
          <a:p>
            <a:pPr marL="514350" lvl="0" indent="-514350">
              <a:buFont typeface="+mj-lt"/>
              <a:buAutoNum type="alphaUcPeriod"/>
            </a:pPr>
            <a:r>
              <a:rPr lang="en-US" dirty="0"/>
              <a:t>Psychomotor variant</a:t>
            </a:r>
          </a:p>
          <a:p>
            <a:endParaRPr lang="en-US" dirty="0"/>
          </a:p>
        </p:txBody>
      </p:sp>
    </p:spTree>
    <p:extLst>
      <p:ext uri="{BB962C8B-B14F-4D97-AF65-F5344CB8AC3E}">
        <p14:creationId xmlns:p14="http://schemas.microsoft.com/office/powerpoint/2010/main" val="132471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4">
                                            <p:txEl>
                                              <p:pRg st="6" end="6"/>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274638"/>
            <a:ext cx="8229600" cy="5851525"/>
          </a:xfrm>
        </p:spPr>
      </p:pic>
    </p:spTree>
    <p:extLst>
      <p:ext uri="{BB962C8B-B14F-4D97-AF65-F5344CB8AC3E}">
        <p14:creationId xmlns:p14="http://schemas.microsoft.com/office/powerpoint/2010/main" val="217180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274638"/>
            <a:ext cx="8229600" cy="5851525"/>
          </a:xfrm>
        </p:spPr>
      </p:pic>
    </p:spTree>
    <p:extLst>
      <p:ext uri="{BB962C8B-B14F-4D97-AF65-F5344CB8AC3E}">
        <p14:creationId xmlns:p14="http://schemas.microsoft.com/office/powerpoint/2010/main" val="982376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dirty="0"/>
              <a:t>Wickets</a:t>
            </a:r>
          </a:p>
        </p:txBody>
      </p:sp>
      <p:sp>
        <p:nvSpPr>
          <p:cNvPr id="54275" name="Rectangle 3"/>
          <p:cNvSpPr>
            <a:spLocks noGrp="1" noChangeArrowheads="1"/>
          </p:cNvSpPr>
          <p:nvPr>
            <p:ph idx="1"/>
          </p:nvPr>
        </p:nvSpPr>
        <p:spPr/>
        <p:txBody>
          <a:bodyPr>
            <a:normAutofit/>
          </a:bodyPr>
          <a:lstStyle/>
          <a:p>
            <a:pPr>
              <a:lnSpc>
                <a:spcPct val="80000"/>
              </a:lnSpc>
            </a:pPr>
            <a:r>
              <a:rPr lang="en-US" altLang="en-US" sz="2800" dirty="0"/>
              <a:t>Rhythmic bursts of monophasic 6-11 Hz activity</a:t>
            </a:r>
          </a:p>
          <a:p>
            <a:pPr>
              <a:lnSpc>
                <a:spcPct val="80000"/>
              </a:lnSpc>
            </a:pPr>
            <a:endParaRPr lang="en-US" altLang="en-US" sz="2800" dirty="0"/>
          </a:p>
          <a:p>
            <a:pPr>
              <a:lnSpc>
                <a:spcPct val="80000"/>
              </a:lnSpc>
            </a:pPr>
            <a:r>
              <a:rPr lang="en-US" altLang="en-US" sz="2800" dirty="0"/>
              <a:t>Seen </a:t>
            </a:r>
            <a:r>
              <a:rPr lang="en-US" altLang="en-US" sz="2800" dirty="0" err="1"/>
              <a:t>bitemporally</a:t>
            </a:r>
            <a:r>
              <a:rPr lang="en-US" altLang="en-US" sz="2800" dirty="0"/>
              <a:t> in drowsiness (not in deep sleep)</a:t>
            </a:r>
          </a:p>
          <a:p>
            <a:pPr>
              <a:lnSpc>
                <a:spcPct val="80000"/>
              </a:lnSpc>
            </a:pPr>
            <a:endParaRPr lang="en-US" altLang="en-US" sz="2800" dirty="0"/>
          </a:p>
          <a:p>
            <a:pPr>
              <a:lnSpc>
                <a:spcPct val="80000"/>
              </a:lnSpc>
            </a:pPr>
            <a:r>
              <a:rPr lang="en-US" altLang="en-US" sz="2800" dirty="0"/>
              <a:t>Typically occur in trains or runs</a:t>
            </a:r>
          </a:p>
          <a:p>
            <a:pPr lvl="1">
              <a:lnSpc>
                <a:spcPct val="80000"/>
              </a:lnSpc>
            </a:pPr>
            <a:r>
              <a:rPr lang="en-US" altLang="en-US" sz="2400" dirty="0"/>
              <a:t>don’t disrupt background</a:t>
            </a:r>
          </a:p>
          <a:p>
            <a:pPr lvl="1">
              <a:lnSpc>
                <a:spcPct val="80000"/>
              </a:lnSpc>
            </a:pPr>
            <a:r>
              <a:rPr lang="en-US" altLang="en-US" sz="2400" dirty="0"/>
              <a:t>tend to be “isosceles” (no </a:t>
            </a:r>
            <a:r>
              <a:rPr lang="en-US" altLang="en-US" sz="2400" dirty="0" err="1"/>
              <a:t>aftergoing</a:t>
            </a:r>
            <a:r>
              <a:rPr lang="en-US" altLang="en-US" sz="2400" dirty="0"/>
              <a:t> slow wave)</a:t>
            </a:r>
          </a:p>
          <a:p>
            <a:pPr lvl="1">
              <a:lnSpc>
                <a:spcPct val="80000"/>
              </a:lnSpc>
            </a:pPr>
            <a:r>
              <a:rPr lang="en-US" altLang="en-US" sz="2400" dirty="0"/>
              <a:t>when seen as single waves – may be </a:t>
            </a:r>
            <a:r>
              <a:rPr lang="en-US" altLang="en-US" sz="2400" dirty="0" err="1"/>
              <a:t>overinterpreted</a:t>
            </a:r>
            <a:endParaRPr lang="en-US" altLang="en-US" sz="2400" dirty="0"/>
          </a:p>
          <a:p>
            <a:pPr lvl="1">
              <a:lnSpc>
                <a:spcPct val="80000"/>
              </a:lnSpc>
            </a:pPr>
            <a:r>
              <a:rPr lang="en-US" altLang="en-US" sz="2400" dirty="0"/>
              <a:t>surrounded by similar waves (may be lower amplitude)</a:t>
            </a:r>
          </a:p>
          <a:p>
            <a:pPr lvl="1">
              <a:lnSpc>
                <a:spcPct val="80000"/>
              </a:lnSpc>
            </a:pPr>
            <a:endParaRPr lang="en-US" altLang="en-US" sz="2400" dirty="0"/>
          </a:p>
          <a:p>
            <a:pPr>
              <a:lnSpc>
                <a:spcPct val="80000"/>
              </a:lnSpc>
            </a:pPr>
            <a:r>
              <a:rPr lang="en-US" altLang="en-US" sz="2800" dirty="0"/>
              <a:t>On a spectrum with third rhythm</a:t>
            </a:r>
          </a:p>
          <a:p>
            <a:pPr lvl="1">
              <a:lnSpc>
                <a:spcPct val="80000"/>
              </a:lnSpc>
            </a:pPr>
            <a:endParaRPr lang="en-US" altLang="en-US" sz="2400" dirty="0"/>
          </a:p>
        </p:txBody>
      </p:sp>
    </p:spTree>
    <p:extLst>
      <p:ext uri="{BB962C8B-B14F-4D97-AF65-F5344CB8AC3E}">
        <p14:creationId xmlns:p14="http://schemas.microsoft.com/office/powerpoint/2010/main" val="125954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7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Awake EEG</a:t>
            </a:r>
          </a:p>
          <a:p>
            <a:endParaRPr lang="en-US" dirty="0"/>
          </a:p>
          <a:p>
            <a:r>
              <a:rPr lang="en-US" dirty="0"/>
              <a:t>Drowsy EEG</a:t>
            </a:r>
          </a:p>
          <a:p>
            <a:endParaRPr lang="en-US" dirty="0"/>
          </a:p>
          <a:p>
            <a:r>
              <a:rPr lang="en-US" dirty="0"/>
              <a:t>Normal / Benign Variants</a:t>
            </a:r>
          </a:p>
          <a:p>
            <a:endParaRPr lang="en-US" dirty="0"/>
          </a:p>
          <a:p>
            <a:r>
              <a:rPr lang="en-US" dirty="0"/>
              <a:t>Sleep EEG</a:t>
            </a:r>
          </a:p>
        </p:txBody>
      </p:sp>
    </p:spTree>
    <p:extLst>
      <p:ext uri="{BB962C8B-B14F-4D97-AF65-F5344CB8AC3E}">
        <p14:creationId xmlns:p14="http://schemas.microsoft.com/office/powerpoint/2010/main" val="4057574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Wickets</a:t>
            </a:r>
          </a:p>
        </p:txBody>
      </p:sp>
      <p:sp>
        <p:nvSpPr>
          <p:cNvPr id="3" name="Content Placeholder 2"/>
          <p:cNvSpPr>
            <a:spLocks noGrp="1"/>
          </p:cNvSpPr>
          <p:nvPr>
            <p:ph idx="1"/>
          </p:nvPr>
        </p:nvSpPr>
        <p:spPr>
          <a:xfrm>
            <a:off x="457200" y="1600201"/>
            <a:ext cx="8229600" cy="4013536"/>
          </a:xfrm>
        </p:spPr>
        <p:txBody>
          <a:bodyPr>
            <a:normAutofit fontScale="85000" lnSpcReduction="20000"/>
          </a:bodyPr>
          <a:lstStyle/>
          <a:p>
            <a:r>
              <a:rPr lang="en-US" dirty="0"/>
              <a:t>One of the most commonly over-read benign variants</a:t>
            </a:r>
          </a:p>
          <a:p>
            <a:endParaRPr lang="en-US" dirty="0"/>
          </a:p>
          <a:p>
            <a:r>
              <a:rPr lang="en-US" dirty="0"/>
              <a:t>One study re-read EEGs of patients referred to an epilepsy center</a:t>
            </a:r>
          </a:p>
          <a:p>
            <a:pPr lvl="1"/>
            <a:r>
              <a:rPr lang="en-US" dirty="0"/>
              <a:t>over 50% (25/46) had wicket rhythms misinterpreted as epileptiform</a:t>
            </a:r>
          </a:p>
          <a:p>
            <a:pPr lvl="1"/>
            <a:r>
              <a:rPr lang="en-US" dirty="0"/>
              <a:t>these 25 patients had </a:t>
            </a:r>
            <a:r>
              <a:rPr lang="en-US" dirty="0" err="1"/>
              <a:t>nonepileptic</a:t>
            </a:r>
            <a:r>
              <a:rPr lang="en-US" dirty="0"/>
              <a:t> clinical episodes</a:t>
            </a:r>
          </a:p>
          <a:p>
            <a:endParaRPr lang="en-US" dirty="0"/>
          </a:p>
          <a:p>
            <a:r>
              <a:rPr lang="en-US" dirty="0"/>
              <a:t>Wicket rhythms tend to be more LEFT sided (“classic” teaching is incorrect)</a:t>
            </a:r>
          </a:p>
        </p:txBody>
      </p:sp>
      <p:sp>
        <p:nvSpPr>
          <p:cNvPr id="4" name="TextBox 3"/>
          <p:cNvSpPr txBox="1"/>
          <p:nvPr/>
        </p:nvSpPr>
        <p:spPr>
          <a:xfrm>
            <a:off x="381001" y="5613737"/>
            <a:ext cx="8382000" cy="1015663"/>
          </a:xfrm>
          <a:prstGeom prst="rect">
            <a:avLst/>
          </a:prstGeom>
          <a:noFill/>
        </p:spPr>
        <p:txBody>
          <a:bodyPr wrap="square" rtlCol="0">
            <a:spAutoFit/>
          </a:bodyPr>
          <a:lstStyle/>
          <a:p>
            <a:r>
              <a:rPr lang="en-US" sz="1200" dirty="0"/>
              <a:t>Krauss GL, et al. "Clinical and EEG features of patients with EEG wicket rhythms misdiagnosed with epilepsy." </a:t>
            </a:r>
            <a:r>
              <a:rPr lang="en-US" sz="1200" i="1" dirty="0"/>
              <a:t>Neurology</a:t>
            </a:r>
            <a:r>
              <a:rPr lang="en-US" sz="1200" dirty="0"/>
              <a:t> 64.11 (2005): 1879-1883.</a:t>
            </a:r>
          </a:p>
          <a:p>
            <a:r>
              <a:rPr lang="en-US" sz="1200" dirty="0" err="1"/>
              <a:t>Azzam</a:t>
            </a:r>
            <a:r>
              <a:rPr lang="en-US" sz="1200" dirty="0"/>
              <a:t> RH, Arain AM, and Azar NJ. "Revisiting the Laterality of Wicket Spikes With Continuous EEG." </a:t>
            </a:r>
            <a:r>
              <a:rPr lang="en-US" sz="1200" i="1" dirty="0"/>
              <a:t>Journal of Clinical Neurophysiology</a:t>
            </a:r>
            <a:r>
              <a:rPr lang="en-US" sz="1200" dirty="0"/>
              <a:t> 32.2 (2015): e8-e11.</a:t>
            </a:r>
          </a:p>
          <a:p>
            <a:r>
              <a:rPr lang="en-US" sz="1200" dirty="0" err="1"/>
              <a:t>Vallabhaneni</a:t>
            </a:r>
            <a:r>
              <a:rPr lang="en-US" sz="1200" dirty="0"/>
              <a:t> M, et al. "A case–control study of wicket spikes using video-EEG monitoring." </a:t>
            </a:r>
            <a:r>
              <a:rPr lang="en-US" sz="1200" i="1" dirty="0"/>
              <a:t>Seizure</a:t>
            </a:r>
            <a:r>
              <a:rPr lang="en-US" sz="1200" dirty="0"/>
              <a:t> 22.1 (2013): 14-19.</a:t>
            </a:r>
          </a:p>
        </p:txBody>
      </p:sp>
    </p:spTree>
    <p:extLst>
      <p:ext uri="{BB962C8B-B14F-4D97-AF65-F5344CB8AC3E}">
        <p14:creationId xmlns:p14="http://schemas.microsoft.com/office/powerpoint/2010/main" val="25804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274638"/>
            <a:ext cx="8229600" cy="5851525"/>
          </a:xfrm>
        </p:spPr>
      </p:pic>
    </p:spTree>
    <p:extLst>
      <p:ext uri="{BB962C8B-B14F-4D97-AF65-F5344CB8AC3E}">
        <p14:creationId xmlns:p14="http://schemas.microsoft.com/office/powerpoint/2010/main" val="2573568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274638"/>
            <a:ext cx="8229600" cy="5851525"/>
          </a:xfrm>
        </p:spPr>
      </p:pic>
    </p:spTree>
    <p:extLst>
      <p:ext uri="{BB962C8B-B14F-4D97-AF65-F5344CB8AC3E}">
        <p14:creationId xmlns:p14="http://schemas.microsoft.com/office/powerpoint/2010/main" val="2494725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noAutofit/>
          </a:bodyPr>
          <a:lstStyle/>
          <a:p>
            <a:r>
              <a:rPr lang="en-US" altLang="en-US" sz="2800" dirty="0"/>
              <a:t>Rhythmic Temporal Theta Bursts of Drowsiness (RTTBD)</a:t>
            </a:r>
            <a:br>
              <a:rPr lang="en-US" altLang="en-US" sz="2800" dirty="0"/>
            </a:br>
            <a:r>
              <a:rPr lang="en-US" altLang="en-US" sz="2800" dirty="0"/>
              <a:t>Rhythmic </a:t>
            </a:r>
            <a:r>
              <a:rPr lang="en-US" altLang="en-US" sz="2800" dirty="0" err="1"/>
              <a:t>Midtemporal</a:t>
            </a:r>
            <a:r>
              <a:rPr lang="en-US" altLang="en-US" sz="2800" dirty="0"/>
              <a:t> Theta of Drowsiness (RMTD)</a:t>
            </a:r>
            <a:br>
              <a:rPr lang="en-US" altLang="en-US" sz="2800" dirty="0"/>
            </a:br>
            <a:r>
              <a:rPr lang="en-US" altLang="en-US" sz="2800" dirty="0"/>
              <a:t>Psychomotor variant</a:t>
            </a:r>
          </a:p>
        </p:txBody>
      </p:sp>
      <p:sp>
        <p:nvSpPr>
          <p:cNvPr id="59395" name="Rectangle 5"/>
          <p:cNvSpPr>
            <a:spLocks noGrp="1" noChangeArrowheads="1"/>
          </p:cNvSpPr>
          <p:nvPr>
            <p:ph idx="1"/>
          </p:nvPr>
        </p:nvSpPr>
        <p:spPr/>
        <p:txBody>
          <a:bodyPr/>
          <a:lstStyle/>
          <a:p>
            <a:endParaRPr lang="en-US" altLang="en-US" dirty="0"/>
          </a:p>
          <a:p>
            <a:r>
              <a:rPr lang="en-US" altLang="en-US" sz="3100" dirty="0"/>
              <a:t>Bursts of rhythmic, notched 5-7 Hz activity </a:t>
            </a:r>
          </a:p>
          <a:p>
            <a:endParaRPr lang="en-US" altLang="en-US" sz="3100" dirty="0"/>
          </a:p>
          <a:p>
            <a:r>
              <a:rPr lang="en-US" altLang="en-US" sz="3100" dirty="0"/>
              <a:t>Bi-synchronous or bilateral independent in the </a:t>
            </a:r>
            <a:r>
              <a:rPr lang="en-US" altLang="en-US" sz="3100" dirty="0" err="1"/>
              <a:t>midtemporal</a:t>
            </a:r>
            <a:r>
              <a:rPr lang="en-US" altLang="en-US" sz="3100" dirty="0"/>
              <a:t> regions</a:t>
            </a:r>
          </a:p>
          <a:p>
            <a:endParaRPr lang="en-US" altLang="en-US" sz="3100" dirty="0"/>
          </a:p>
          <a:p>
            <a:r>
              <a:rPr lang="en-US" altLang="en-US" sz="3100" dirty="0"/>
              <a:t>Seen in drowsiness (disappear in deeper sleep)</a:t>
            </a:r>
          </a:p>
          <a:p>
            <a:endParaRPr lang="en-US" altLang="en-US" dirty="0"/>
          </a:p>
          <a:p>
            <a:endParaRPr lang="en-US" altLang="en-US" dirty="0"/>
          </a:p>
        </p:txBody>
      </p:sp>
    </p:spTree>
    <p:extLst>
      <p:ext uri="{BB962C8B-B14F-4D97-AF65-F5344CB8AC3E}">
        <p14:creationId xmlns:p14="http://schemas.microsoft.com/office/powerpoint/2010/main" val="922647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idx="4294967295"/>
          </p:nvPr>
        </p:nvSpPr>
        <p:spPr>
          <a:xfrm>
            <a:off x="457200" y="274638"/>
            <a:ext cx="8229600" cy="5851525"/>
          </a:xfrm>
        </p:spPr>
        <p:txBody>
          <a:bodyPr/>
          <a:lstStyle/>
          <a:p>
            <a:endParaRPr lang="en-US" altLang="en-US"/>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308975" cy="640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581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308975" cy="640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829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en-US" altLang="en-US"/>
          </a:p>
        </p:txBody>
      </p:sp>
      <p:sp>
        <p:nvSpPr>
          <p:cNvPr id="52227" name="Rectangle 3"/>
          <p:cNvSpPr>
            <a:spLocks noGrp="1" noChangeArrowheads="1"/>
          </p:cNvSpPr>
          <p:nvPr>
            <p:ph type="body" idx="1"/>
          </p:nvPr>
        </p:nvSpPr>
        <p:spPr/>
        <p:txBody>
          <a:bodyPr/>
          <a:lstStyle/>
          <a:p>
            <a:endParaRPr lang="en-US" altLang="en-US"/>
          </a:p>
        </p:txBody>
      </p:sp>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308975" cy="640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67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endParaRPr lang="en-US" altLang="en-US"/>
          </a:p>
        </p:txBody>
      </p:sp>
      <p:sp>
        <p:nvSpPr>
          <p:cNvPr id="53251" name="Rectangle 3"/>
          <p:cNvSpPr>
            <a:spLocks noGrp="1" noChangeArrowheads="1"/>
          </p:cNvSpPr>
          <p:nvPr>
            <p:ph type="body" idx="1"/>
          </p:nvPr>
        </p:nvSpPr>
        <p:spPr/>
        <p:txBody>
          <a:bodyPr/>
          <a:lstStyle/>
          <a:p>
            <a:endParaRPr lang="en-US" altLang="en-US"/>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308975" cy="640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650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noAutofit/>
          </a:bodyPr>
          <a:lstStyle/>
          <a:p>
            <a:r>
              <a:rPr lang="en-US" altLang="en-US" sz="2800" dirty="0"/>
              <a:t>Benign Sporadic Sleep Spikes (BSSS)</a:t>
            </a:r>
            <a:br>
              <a:rPr lang="en-US" altLang="en-US" sz="2800" dirty="0"/>
            </a:br>
            <a:r>
              <a:rPr lang="en-US" altLang="en-US" sz="2800" dirty="0"/>
              <a:t>Benign Epileptiform Transients of Sleep (BETS)</a:t>
            </a:r>
            <a:br>
              <a:rPr lang="en-US" altLang="en-US" sz="2800" dirty="0"/>
            </a:br>
            <a:r>
              <a:rPr lang="en-US" altLang="en-US" sz="2800" dirty="0"/>
              <a:t>Small Sharp Spikes (SSS)</a:t>
            </a:r>
          </a:p>
        </p:txBody>
      </p:sp>
      <p:sp>
        <p:nvSpPr>
          <p:cNvPr id="2" name="Content Placeholder 1"/>
          <p:cNvSpPr>
            <a:spLocks noGrp="1"/>
          </p:cNvSpPr>
          <p:nvPr>
            <p:ph idx="1"/>
          </p:nvPr>
        </p:nvSpPr>
        <p:spPr/>
        <p:txBody>
          <a:bodyPr>
            <a:normAutofit fontScale="77500" lnSpcReduction="20000"/>
          </a:bodyPr>
          <a:lstStyle/>
          <a:p>
            <a:r>
              <a:rPr lang="en-US" altLang="en-US" dirty="0"/>
              <a:t>Typically &lt; 50 </a:t>
            </a:r>
            <a:r>
              <a:rPr lang="en-US" altLang="en-US" dirty="0" err="1"/>
              <a:t>ms</a:t>
            </a:r>
            <a:r>
              <a:rPr lang="en-US" altLang="en-US" dirty="0"/>
              <a:t> and &lt; 50</a:t>
            </a:r>
            <a:r>
              <a:rPr lang="el-GR" altLang="en-US" dirty="0"/>
              <a:t>μ</a:t>
            </a:r>
            <a:r>
              <a:rPr lang="en-US" altLang="en-US" dirty="0"/>
              <a:t>V</a:t>
            </a:r>
          </a:p>
          <a:p>
            <a:endParaRPr lang="en-US" altLang="en-US" dirty="0"/>
          </a:p>
          <a:p>
            <a:r>
              <a:rPr lang="en-US" altLang="en-US" dirty="0"/>
              <a:t>May be diphasic (morphology varies)</a:t>
            </a:r>
          </a:p>
          <a:p>
            <a:endParaRPr lang="en-US" altLang="en-US" dirty="0"/>
          </a:p>
          <a:p>
            <a:r>
              <a:rPr lang="en-US" altLang="en-US" dirty="0"/>
              <a:t>May have a transverse dipole</a:t>
            </a:r>
          </a:p>
          <a:p>
            <a:endParaRPr lang="en-US" altLang="en-US" dirty="0"/>
          </a:p>
          <a:p>
            <a:r>
              <a:rPr lang="en-US" altLang="en-US" dirty="0"/>
              <a:t>Usually seen bilaterally independently</a:t>
            </a:r>
          </a:p>
          <a:p>
            <a:endParaRPr lang="en-US" altLang="en-US" dirty="0"/>
          </a:p>
          <a:p>
            <a:r>
              <a:rPr lang="en-US" altLang="en-US" dirty="0"/>
              <a:t>Appear in drowsiness (disappear in deeper sleep)</a:t>
            </a:r>
          </a:p>
          <a:p>
            <a:endParaRPr lang="en-US" altLang="en-US" dirty="0"/>
          </a:p>
          <a:p>
            <a:r>
              <a:rPr lang="en-US" altLang="en-US" dirty="0"/>
              <a:t>Do not distort background; no associated slow activity</a:t>
            </a:r>
            <a:br>
              <a:rPr lang="en-US" altLang="en-US" dirty="0"/>
            </a:br>
            <a:endParaRPr lang="en-US" dirty="0"/>
          </a:p>
        </p:txBody>
      </p:sp>
    </p:spTree>
    <p:extLst>
      <p:ext uri="{BB962C8B-B14F-4D97-AF65-F5344CB8AC3E}">
        <p14:creationId xmlns:p14="http://schemas.microsoft.com/office/powerpoint/2010/main" val="1186838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997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idx="4294967295"/>
          </p:nvPr>
        </p:nvSpPr>
        <p:spPr/>
        <p:txBody>
          <a:bodyPr/>
          <a:lstStyle/>
          <a:p>
            <a:pPr eaLnBrk="1" hangingPunct="1"/>
            <a:r>
              <a:rPr lang="en-US" dirty="0"/>
              <a:t>Major waking rhythms</a:t>
            </a:r>
          </a:p>
        </p:txBody>
      </p:sp>
      <p:sp>
        <p:nvSpPr>
          <p:cNvPr id="98306" name="Rectangle 3"/>
          <p:cNvSpPr>
            <a:spLocks noGrp="1" noChangeArrowheads="1"/>
          </p:cNvSpPr>
          <p:nvPr>
            <p:ph type="body" idx="4294967295"/>
          </p:nvPr>
        </p:nvSpPr>
        <p:spPr/>
        <p:txBody>
          <a:bodyPr/>
          <a:lstStyle/>
          <a:p>
            <a:pPr eaLnBrk="1" hangingPunct="1"/>
            <a:r>
              <a:rPr lang="en-US" dirty="0"/>
              <a:t>Posterior Dominant Rhythm</a:t>
            </a:r>
          </a:p>
          <a:p>
            <a:pPr eaLnBrk="1" hangingPunct="1"/>
            <a:r>
              <a:rPr lang="en-US" dirty="0"/>
              <a:t>Mu rhythm</a:t>
            </a:r>
          </a:p>
          <a:p>
            <a:pPr eaLnBrk="1" hangingPunct="1"/>
            <a:r>
              <a:rPr lang="en-US" dirty="0"/>
              <a:t>Third rhythm</a:t>
            </a:r>
          </a:p>
          <a:p>
            <a:pPr eaLnBrk="1" hangingPunct="1"/>
            <a:endParaRPr lang="en-US" dirty="0"/>
          </a:p>
          <a:p>
            <a:pPr eaLnBrk="1" hangingPunct="1"/>
            <a:endParaRPr lang="en-US" dirty="0"/>
          </a:p>
          <a:p>
            <a:pPr eaLnBrk="1" hangingPunct="1"/>
            <a:endParaRPr lang="en-US" dirty="0"/>
          </a:p>
          <a:p>
            <a:pPr eaLnBrk="1" hangingPunct="1">
              <a:buFontTx/>
              <a:buNone/>
            </a:pPr>
            <a:endParaRPr lang="en-US" sz="2800" dirty="0"/>
          </a:p>
        </p:txBody>
      </p:sp>
      <p:sp>
        <p:nvSpPr>
          <p:cNvPr id="98307" name="Freeform 20"/>
          <p:cNvSpPr>
            <a:spLocks/>
          </p:cNvSpPr>
          <p:nvPr/>
        </p:nvSpPr>
        <p:spPr bwMode="auto">
          <a:xfrm>
            <a:off x="5378450" y="5149850"/>
            <a:ext cx="2717800" cy="277813"/>
          </a:xfrm>
          <a:custGeom>
            <a:avLst/>
            <a:gdLst>
              <a:gd name="T0" fmla="*/ 0 w 1440"/>
              <a:gd name="T1" fmla="*/ 2147483647 h 144"/>
              <a:gd name="T2" fmla="*/ 2147483647 w 1440"/>
              <a:gd name="T3" fmla="*/ 0 h 144"/>
              <a:gd name="T4" fmla="*/ 2147483647 w 1440"/>
              <a:gd name="T5" fmla="*/ 2147483647 h 144"/>
              <a:gd name="T6" fmla="*/ 0 60000 65536"/>
              <a:gd name="T7" fmla="*/ 0 60000 65536"/>
              <a:gd name="T8" fmla="*/ 0 60000 65536"/>
              <a:gd name="T9" fmla="*/ 0 w 1440"/>
              <a:gd name="T10" fmla="*/ 0 h 144"/>
              <a:gd name="T11" fmla="*/ 1440 w 1440"/>
              <a:gd name="T12" fmla="*/ 144 h 144"/>
            </a:gdLst>
            <a:ahLst/>
            <a:cxnLst>
              <a:cxn ang="T6">
                <a:pos x="T0" y="T1"/>
              </a:cxn>
              <a:cxn ang="T7">
                <a:pos x="T2" y="T3"/>
              </a:cxn>
              <a:cxn ang="T8">
                <a:pos x="T4" y="T5"/>
              </a:cxn>
            </a:cxnLst>
            <a:rect l="T9" t="T10" r="T11" b="T12"/>
            <a:pathLst>
              <a:path w="1440" h="144">
                <a:moveTo>
                  <a:pt x="0" y="144"/>
                </a:moveTo>
                <a:cubicBezTo>
                  <a:pt x="240" y="72"/>
                  <a:pt x="480" y="0"/>
                  <a:pt x="720" y="0"/>
                </a:cubicBezTo>
                <a:cubicBezTo>
                  <a:pt x="960" y="0"/>
                  <a:pt x="1200" y="72"/>
                  <a:pt x="1440" y="144"/>
                </a:cubicBezTo>
              </a:path>
            </a:pathLst>
          </a:custGeom>
          <a:noFill/>
          <a:ln w="31750">
            <a:solidFill>
              <a:schemeClr val="tx1"/>
            </a:solidFill>
            <a:round/>
            <a:headEnd/>
            <a:tailEnd/>
          </a:ln>
        </p:spPr>
        <p:txBody>
          <a:bodyPr/>
          <a:lstStyle/>
          <a:p>
            <a:endParaRPr lang="en-US"/>
          </a:p>
        </p:txBody>
      </p:sp>
      <p:sp>
        <p:nvSpPr>
          <p:cNvPr id="98308" name="Freeform 21"/>
          <p:cNvSpPr>
            <a:spLocks/>
          </p:cNvSpPr>
          <p:nvPr/>
        </p:nvSpPr>
        <p:spPr bwMode="auto">
          <a:xfrm flipV="1">
            <a:off x="5378450" y="3854450"/>
            <a:ext cx="2717800" cy="277813"/>
          </a:xfrm>
          <a:custGeom>
            <a:avLst/>
            <a:gdLst>
              <a:gd name="T0" fmla="*/ 0 w 1440"/>
              <a:gd name="T1" fmla="*/ 2147483647 h 144"/>
              <a:gd name="T2" fmla="*/ 2147483647 w 1440"/>
              <a:gd name="T3" fmla="*/ 0 h 144"/>
              <a:gd name="T4" fmla="*/ 2147483647 w 1440"/>
              <a:gd name="T5" fmla="*/ 2147483647 h 144"/>
              <a:gd name="T6" fmla="*/ 0 60000 65536"/>
              <a:gd name="T7" fmla="*/ 0 60000 65536"/>
              <a:gd name="T8" fmla="*/ 0 60000 65536"/>
              <a:gd name="T9" fmla="*/ 0 w 1440"/>
              <a:gd name="T10" fmla="*/ 0 h 144"/>
              <a:gd name="T11" fmla="*/ 1440 w 1440"/>
              <a:gd name="T12" fmla="*/ 144 h 144"/>
            </a:gdLst>
            <a:ahLst/>
            <a:cxnLst>
              <a:cxn ang="T6">
                <a:pos x="T0" y="T1"/>
              </a:cxn>
              <a:cxn ang="T7">
                <a:pos x="T2" y="T3"/>
              </a:cxn>
              <a:cxn ang="T8">
                <a:pos x="T4" y="T5"/>
              </a:cxn>
            </a:cxnLst>
            <a:rect l="T9" t="T10" r="T11" b="T12"/>
            <a:pathLst>
              <a:path w="1440" h="144">
                <a:moveTo>
                  <a:pt x="0" y="144"/>
                </a:moveTo>
                <a:cubicBezTo>
                  <a:pt x="240" y="72"/>
                  <a:pt x="480" y="0"/>
                  <a:pt x="720" y="0"/>
                </a:cubicBezTo>
                <a:cubicBezTo>
                  <a:pt x="960" y="0"/>
                  <a:pt x="1200" y="72"/>
                  <a:pt x="1440" y="144"/>
                </a:cubicBezTo>
              </a:path>
            </a:pathLst>
          </a:custGeom>
          <a:noFill/>
          <a:ln w="31750">
            <a:solidFill>
              <a:schemeClr val="tx1"/>
            </a:solidFill>
            <a:round/>
            <a:headEnd/>
            <a:tailEnd/>
          </a:ln>
        </p:spPr>
        <p:txBody>
          <a:bodyPr/>
          <a:lstStyle/>
          <a:p>
            <a:endParaRPr lang="en-US"/>
          </a:p>
        </p:txBody>
      </p:sp>
      <p:sp>
        <p:nvSpPr>
          <p:cNvPr id="98309" name="Oval 22"/>
          <p:cNvSpPr>
            <a:spLocks noChangeArrowheads="1"/>
          </p:cNvSpPr>
          <p:nvPr/>
        </p:nvSpPr>
        <p:spPr bwMode="auto">
          <a:xfrm>
            <a:off x="5048250" y="2913063"/>
            <a:ext cx="3352800" cy="3429000"/>
          </a:xfrm>
          <a:prstGeom prst="ellipse">
            <a:avLst/>
          </a:prstGeom>
          <a:noFill/>
          <a:ln w="31750">
            <a:solidFill>
              <a:schemeClr val="tx1"/>
            </a:solidFill>
            <a:round/>
            <a:headEnd/>
            <a:tailEnd/>
          </a:ln>
        </p:spPr>
        <p:txBody>
          <a:bodyPr wrap="none" anchor="ctr"/>
          <a:lstStyle/>
          <a:p>
            <a:endParaRPr lang="en-US"/>
          </a:p>
        </p:txBody>
      </p:sp>
      <p:sp>
        <p:nvSpPr>
          <p:cNvPr id="98310" name="Text Box 23"/>
          <p:cNvSpPr txBox="1">
            <a:spLocks noChangeArrowheads="1"/>
          </p:cNvSpPr>
          <p:nvPr/>
        </p:nvSpPr>
        <p:spPr bwMode="auto">
          <a:xfrm>
            <a:off x="6521450" y="3255963"/>
            <a:ext cx="417513" cy="579437"/>
          </a:xfrm>
          <a:prstGeom prst="rect">
            <a:avLst/>
          </a:prstGeom>
          <a:noFill/>
          <a:ln w="9525">
            <a:noFill/>
            <a:miter lim="800000"/>
            <a:headEnd/>
            <a:tailEnd/>
          </a:ln>
        </p:spPr>
        <p:txBody>
          <a:bodyPr wrap="none">
            <a:spAutoFit/>
          </a:bodyPr>
          <a:lstStyle/>
          <a:p>
            <a:r>
              <a:rPr lang="el-GR" sz="3200">
                <a:cs typeface="Arial" charset="0"/>
              </a:rPr>
              <a:t>β</a:t>
            </a:r>
          </a:p>
        </p:txBody>
      </p:sp>
      <p:sp>
        <p:nvSpPr>
          <p:cNvPr id="98311" name="Text Box 24"/>
          <p:cNvSpPr txBox="1">
            <a:spLocks noChangeArrowheads="1"/>
          </p:cNvSpPr>
          <p:nvPr/>
        </p:nvSpPr>
        <p:spPr bwMode="auto">
          <a:xfrm>
            <a:off x="6597650" y="5541963"/>
            <a:ext cx="419100" cy="579437"/>
          </a:xfrm>
          <a:prstGeom prst="rect">
            <a:avLst/>
          </a:prstGeom>
          <a:noFill/>
          <a:ln w="9525">
            <a:noFill/>
            <a:miter lim="800000"/>
            <a:headEnd/>
            <a:tailEnd/>
          </a:ln>
        </p:spPr>
        <p:txBody>
          <a:bodyPr wrap="none">
            <a:spAutoFit/>
          </a:bodyPr>
          <a:lstStyle/>
          <a:p>
            <a:r>
              <a:rPr lang="el-GR" sz="3200"/>
              <a:t>α</a:t>
            </a:r>
            <a:endParaRPr lang="en-US" sz="3200"/>
          </a:p>
        </p:txBody>
      </p:sp>
      <p:sp>
        <p:nvSpPr>
          <p:cNvPr id="98312" name="Text Box 25"/>
          <p:cNvSpPr txBox="1">
            <a:spLocks noChangeArrowheads="1"/>
          </p:cNvSpPr>
          <p:nvPr/>
        </p:nvSpPr>
        <p:spPr bwMode="auto">
          <a:xfrm>
            <a:off x="5867400" y="4398963"/>
            <a:ext cx="1676400" cy="579437"/>
          </a:xfrm>
          <a:prstGeom prst="rect">
            <a:avLst/>
          </a:prstGeom>
          <a:noFill/>
          <a:ln w="9525">
            <a:noFill/>
            <a:miter lim="800000"/>
            <a:headEnd/>
            <a:tailEnd/>
          </a:ln>
        </p:spPr>
        <p:txBody>
          <a:bodyPr>
            <a:spAutoFit/>
          </a:bodyPr>
          <a:lstStyle/>
          <a:p>
            <a:pPr algn="ctr"/>
            <a:r>
              <a:rPr lang="el-GR" sz="3200" dirty="0"/>
              <a:t>α</a:t>
            </a:r>
            <a:r>
              <a:rPr lang="en-US" sz="3200" dirty="0"/>
              <a:t> and </a:t>
            </a:r>
            <a:r>
              <a:rPr lang="el-GR" sz="3200" dirty="0"/>
              <a:t>θ</a:t>
            </a:r>
            <a:endParaRPr lang="en-US" sz="3200" dirty="0"/>
          </a:p>
        </p:txBody>
      </p:sp>
      <p:sp>
        <p:nvSpPr>
          <p:cNvPr id="98313" name="Freeform 26"/>
          <p:cNvSpPr>
            <a:spLocks/>
          </p:cNvSpPr>
          <p:nvPr/>
        </p:nvSpPr>
        <p:spPr bwMode="auto">
          <a:xfrm>
            <a:off x="6521450" y="2635250"/>
            <a:ext cx="457200" cy="228600"/>
          </a:xfrm>
          <a:custGeom>
            <a:avLst/>
            <a:gdLst>
              <a:gd name="T0" fmla="*/ 0 w 288"/>
              <a:gd name="T1" fmla="*/ 2147483647 h 144"/>
              <a:gd name="T2" fmla="*/ 2147483647 w 288"/>
              <a:gd name="T3" fmla="*/ 0 h 144"/>
              <a:gd name="T4" fmla="*/ 2147483647 w 288"/>
              <a:gd name="T5" fmla="*/ 2147483647 h 144"/>
              <a:gd name="T6" fmla="*/ 0 60000 65536"/>
              <a:gd name="T7" fmla="*/ 0 60000 65536"/>
              <a:gd name="T8" fmla="*/ 0 60000 65536"/>
              <a:gd name="T9" fmla="*/ 0 w 288"/>
              <a:gd name="T10" fmla="*/ 0 h 144"/>
              <a:gd name="T11" fmla="*/ 288 w 288"/>
              <a:gd name="T12" fmla="*/ 144 h 144"/>
            </a:gdLst>
            <a:ahLst/>
            <a:cxnLst>
              <a:cxn ang="T6">
                <a:pos x="T0" y="T1"/>
              </a:cxn>
              <a:cxn ang="T7">
                <a:pos x="T2" y="T3"/>
              </a:cxn>
              <a:cxn ang="T8">
                <a:pos x="T4" y="T5"/>
              </a:cxn>
            </a:cxnLst>
            <a:rect l="T9" t="T10" r="T11" b="T12"/>
            <a:pathLst>
              <a:path w="288" h="144">
                <a:moveTo>
                  <a:pt x="0" y="144"/>
                </a:moveTo>
                <a:lnTo>
                  <a:pt x="144" y="0"/>
                </a:lnTo>
                <a:lnTo>
                  <a:pt x="288" y="144"/>
                </a:lnTo>
              </a:path>
            </a:pathLst>
          </a:custGeom>
          <a:noFill/>
          <a:ln w="31750">
            <a:solidFill>
              <a:schemeClr val="tx1"/>
            </a:solidFill>
            <a:round/>
            <a:headEnd/>
            <a:tailEnd/>
          </a:ln>
        </p:spPr>
        <p:txBody>
          <a:bodyPr/>
          <a:lstStyle/>
          <a:p>
            <a:endParaRPr lang="en-US"/>
          </a:p>
        </p:txBody>
      </p:sp>
      <p:sp>
        <p:nvSpPr>
          <p:cNvPr id="98314" name="AutoShape 27"/>
          <p:cNvSpPr>
            <a:spLocks noChangeArrowheads="1"/>
          </p:cNvSpPr>
          <p:nvPr/>
        </p:nvSpPr>
        <p:spPr bwMode="auto">
          <a:xfrm>
            <a:off x="4692650" y="4311650"/>
            <a:ext cx="381000" cy="609600"/>
          </a:xfrm>
          <a:prstGeom prst="moon">
            <a:avLst>
              <a:gd name="adj" fmla="val 50000"/>
            </a:avLst>
          </a:prstGeom>
          <a:noFill/>
          <a:ln w="31750">
            <a:solidFill>
              <a:schemeClr val="tx1"/>
            </a:solidFill>
            <a:miter lim="800000"/>
            <a:headEnd/>
            <a:tailEnd/>
          </a:ln>
        </p:spPr>
        <p:txBody>
          <a:bodyPr wrap="none" anchor="ctr"/>
          <a:lstStyle/>
          <a:p>
            <a:endParaRPr lang="en-US"/>
          </a:p>
        </p:txBody>
      </p:sp>
      <p:sp>
        <p:nvSpPr>
          <p:cNvPr id="98315" name="AutoShape 28"/>
          <p:cNvSpPr>
            <a:spLocks noChangeArrowheads="1"/>
          </p:cNvSpPr>
          <p:nvPr/>
        </p:nvSpPr>
        <p:spPr bwMode="auto">
          <a:xfrm flipH="1">
            <a:off x="8350250" y="4311650"/>
            <a:ext cx="381000" cy="609600"/>
          </a:xfrm>
          <a:prstGeom prst="moon">
            <a:avLst>
              <a:gd name="adj" fmla="val 50000"/>
            </a:avLst>
          </a:prstGeom>
          <a:noFill/>
          <a:ln w="3175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208533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697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182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015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normAutofit fontScale="90000"/>
          </a:bodyPr>
          <a:lstStyle/>
          <a:p>
            <a:pPr eaLnBrk="1" hangingPunct="1"/>
            <a:r>
              <a:rPr lang="en-US" altLang="en-US" dirty="0"/>
              <a:t>14- and 6-Hz positive bursts (</a:t>
            </a:r>
            <a:r>
              <a:rPr lang="en-US" altLang="en-US" dirty="0" err="1"/>
              <a:t>ctenoids</a:t>
            </a:r>
            <a:r>
              <a:rPr lang="en-US" altLang="en-US" dirty="0"/>
              <a:t>)</a:t>
            </a:r>
          </a:p>
        </p:txBody>
      </p:sp>
      <p:sp>
        <p:nvSpPr>
          <p:cNvPr id="2" name="Content Placeholder 1"/>
          <p:cNvSpPr>
            <a:spLocks noGrp="1"/>
          </p:cNvSpPr>
          <p:nvPr>
            <p:ph idx="1"/>
          </p:nvPr>
        </p:nvSpPr>
        <p:spPr/>
        <p:txBody>
          <a:bodyPr>
            <a:normAutofit fontScale="77500" lnSpcReduction="20000"/>
          </a:bodyPr>
          <a:lstStyle/>
          <a:p>
            <a:r>
              <a:rPr lang="en-US" dirty="0"/>
              <a:t>Intermixed 14 Hz and 6-7 Hz activity</a:t>
            </a:r>
          </a:p>
          <a:p>
            <a:pPr marL="0" indent="0">
              <a:buNone/>
            </a:pPr>
            <a:endParaRPr lang="en-US" dirty="0"/>
          </a:p>
          <a:p>
            <a:r>
              <a:rPr lang="en-US" dirty="0"/>
              <a:t>Wide field positive polarity (posterior temporal predominance)</a:t>
            </a:r>
          </a:p>
          <a:p>
            <a:endParaRPr lang="en-US" dirty="0"/>
          </a:p>
          <a:p>
            <a:r>
              <a:rPr lang="en-US" dirty="0"/>
              <a:t>Best confirmed on contralateral ear montage (long distance referential)</a:t>
            </a:r>
          </a:p>
          <a:p>
            <a:endParaRPr lang="en-US" dirty="0"/>
          </a:p>
          <a:p>
            <a:r>
              <a:rPr lang="en-US" dirty="0"/>
              <a:t>Occur in N1 or N2 sleep</a:t>
            </a:r>
          </a:p>
          <a:p>
            <a:endParaRPr lang="en-US" dirty="0"/>
          </a:p>
          <a:p>
            <a:r>
              <a:rPr lang="en-US" dirty="0"/>
              <a:t>Seen in normal adolescents but also in hepatic disease (Reye syndrome, hepatic encephalopathy)</a:t>
            </a:r>
          </a:p>
          <a:p>
            <a:endParaRPr lang="en-US" dirty="0"/>
          </a:p>
        </p:txBody>
      </p:sp>
    </p:spTree>
    <p:extLst>
      <p:ext uri="{BB962C8B-B14F-4D97-AF65-F5344CB8AC3E}">
        <p14:creationId xmlns:p14="http://schemas.microsoft.com/office/powerpoint/2010/main" val="399983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6-Hz Phantom Spike-and-Wave</a:t>
            </a:r>
          </a:p>
        </p:txBody>
      </p:sp>
      <p:sp>
        <p:nvSpPr>
          <p:cNvPr id="3" name="Content Placeholder 2"/>
          <p:cNvSpPr>
            <a:spLocks noGrp="1"/>
          </p:cNvSpPr>
          <p:nvPr>
            <p:ph idx="1"/>
          </p:nvPr>
        </p:nvSpPr>
        <p:spPr/>
        <p:txBody>
          <a:bodyPr>
            <a:normAutofit lnSpcReduction="10000"/>
          </a:bodyPr>
          <a:lstStyle/>
          <a:p>
            <a:r>
              <a:rPr lang="en-US" dirty="0"/>
              <a:t>Spike is often very low voltage (“phantom”)</a:t>
            </a:r>
          </a:p>
          <a:p>
            <a:r>
              <a:rPr lang="en-US" dirty="0"/>
              <a:t>Occur in two forms:</a:t>
            </a:r>
          </a:p>
          <a:p>
            <a:endParaRPr lang="en-US" dirty="0"/>
          </a:p>
          <a:p>
            <a:endParaRPr lang="en-US" dirty="0"/>
          </a:p>
          <a:p>
            <a:endParaRPr lang="en-US" dirty="0"/>
          </a:p>
          <a:p>
            <a:endParaRPr lang="en-US" dirty="0"/>
          </a:p>
          <a:p>
            <a:r>
              <a:rPr lang="en-US" sz="2600" dirty="0"/>
              <a:t>WHAMs have an association with epilepsy (may actually represent true epileptiform frontally predominant generalized spike-and-wave)</a:t>
            </a:r>
          </a:p>
        </p:txBody>
      </p:sp>
      <p:graphicFrame>
        <p:nvGraphicFramePr>
          <p:cNvPr id="4" name="Table 3"/>
          <p:cNvGraphicFramePr>
            <a:graphicFrameLocks noGrp="1"/>
          </p:cNvGraphicFramePr>
          <p:nvPr>
            <p:extLst>
              <p:ext uri="{D42A27DB-BD31-4B8C-83A1-F6EECF244321}">
                <p14:modId xmlns:p14="http://schemas.microsoft.com/office/powerpoint/2010/main" val="3332380315"/>
              </p:ext>
            </p:extLst>
          </p:nvPr>
        </p:nvGraphicFramePr>
        <p:xfrm>
          <a:off x="1447800" y="2667000"/>
          <a:ext cx="6096000" cy="1854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dirty="0"/>
                        <a:t>WHAM</a:t>
                      </a:r>
                    </a:p>
                  </a:txBody>
                  <a:tcPr/>
                </a:tc>
                <a:tc>
                  <a:txBody>
                    <a:bodyPr/>
                    <a:lstStyle/>
                    <a:p>
                      <a:pPr algn="ctr"/>
                      <a:r>
                        <a:rPr lang="en-US" dirty="0"/>
                        <a:t>FOLD</a:t>
                      </a:r>
                    </a:p>
                  </a:txBody>
                  <a:tcPr/>
                </a:tc>
                <a:extLst>
                  <a:ext uri="{0D108BD9-81ED-4DB2-BD59-A6C34878D82A}">
                    <a16:rowId xmlns:a16="http://schemas.microsoft.com/office/drawing/2014/main" val="10000"/>
                  </a:ext>
                </a:extLst>
              </a:tr>
              <a:tr h="370840">
                <a:tc>
                  <a:txBody>
                    <a:bodyPr/>
                    <a:lstStyle/>
                    <a:p>
                      <a:pPr algn="ctr"/>
                      <a:r>
                        <a:rPr lang="en-US" dirty="0"/>
                        <a:t>Waking</a:t>
                      </a:r>
                    </a:p>
                  </a:txBody>
                  <a:tcPr/>
                </a:tc>
                <a:tc>
                  <a:txBody>
                    <a:bodyPr/>
                    <a:lstStyle/>
                    <a:p>
                      <a:pPr algn="ctr"/>
                      <a:r>
                        <a:rPr lang="en-US" dirty="0"/>
                        <a:t>Female</a:t>
                      </a:r>
                    </a:p>
                  </a:txBody>
                  <a:tcPr/>
                </a:tc>
                <a:extLst>
                  <a:ext uri="{0D108BD9-81ED-4DB2-BD59-A6C34878D82A}">
                    <a16:rowId xmlns:a16="http://schemas.microsoft.com/office/drawing/2014/main" val="10001"/>
                  </a:ext>
                </a:extLst>
              </a:tr>
              <a:tr h="370840">
                <a:tc>
                  <a:txBody>
                    <a:bodyPr/>
                    <a:lstStyle/>
                    <a:p>
                      <a:pPr algn="ctr"/>
                      <a:r>
                        <a:rPr lang="en-US" dirty="0"/>
                        <a:t>High Amplitude</a:t>
                      </a:r>
                    </a:p>
                  </a:txBody>
                  <a:tcPr/>
                </a:tc>
                <a:tc>
                  <a:txBody>
                    <a:bodyPr/>
                    <a:lstStyle/>
                    <a:p>
                      <a:pPr algn="ctr"/>
                      <a:r>
                        <a:rPr lang="en-US" dirty="0"/>
                        <a:t>Occipital</a:t>
                      </a:r>
                    </a:p>
                  </a:txBody>
                  <a:tcPr/>
                </a:tc>
                <a:extLst>
                  <a:ext uri="{0D108BD9-81ED-4DB2-BD59-A6C34878D82A}">
                    <a16:rowId xmlns:a16="http://schemas.microsoft.com/office/drawing/2014/main" val="10002"/>
                  </a:ext>
                </a:extLst>
              </a:tr>
              <a:tr h="370840">
                <a:tc>
                  <a:txBody>
                    <a:bodyPr/>
                    <a:lstStyle/>
                    <a:p>
                      <a:pPr algn="ctr"/>
                      <a:r>
                        <a:rPr lang="en-US" dirty="0"/>
                        <a:t>Anterior</a:t>
                      </a:r>
                    </a:p>
                  </a:txBody>
                  <a:tcPr/>
                </a:tc>
                <a:tc>
                  <a:txBody>
                    <a:bodyPr/>
                    <a:lstStyle/>
                    <a:p>
                      <a:pPr algn="ctr"/>
                      <a:r>
                        <a:rPr lang="en-US" dirty="0"/>
                        <a:t>Low Amplitude</a:t>
                      </a:r>
                    </a:p>
                  </a:txBody>
                  <a:tcPr/>
                </a:tc>
                <a:extLst>
                  <a:ext uri="{0D108BD9-81ED-4DB2-BD59-A6C34878D82A}">
                    <a16:rowId xmlns:a16="http://schemas.microsoft.com/office/drawing/2014/main" val="10003"/>
                  </a:ext>
                </a:extLst>
              </a:tr>
              <a:tr h="370840">
                <a:tc>
                  <a:txBody>
                    <a:bodyPr/>
                    <a:lstStyle/>
                    <a:p>
                      <a:pPr algn="ctr"/>
                      <a:r>
                        <a:rPr lang="en-US" dirty="0"/>
                        <a:t>Male</a:t>
                      </a:r>
                    </a:p>
                  </a:txBody>
                  <a:tcPr/>
                </a:tc>
                <a:tc>
                  <a:txBody>
                    <a:bodyPr/>
                    <a:lstStyle/>
                    <a:p>
                      <a:pPr algn="ctr"/>
                      <a:r>
                        <a:rPr lang="en-US" dirty="0"/>
                        <a:t>Drowsiness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5101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p:txBody>
          <a:bodyPr>
            <a:normAutofit/>
          </a:bodyPr>
          <a:lstStyle/>
          <a:p>
            <a:pPr marL="0" indent="0">
              <a:buNone/>
            </a:pPr>
            <a:endParaRPr lang="en-US" dirty="0"/>
          </a:p>
          <a:p>
            <a:pPr marL="0" indent="0">
              <a:buNone/>
            </a:pPr>
            <a:r>
              <a:rPr lang="en-US" dirty="0"/>
              <a:t>Which of the following features is necessary to diagnosis SREDA (subclinical rhythmic electrographic discharges of adults)?</a:t>
            </a:r>
          </a:p>
          <a:p>
            <a:pPr marL="0" indent="0">
              <a:buNone/>
            </a:pPr>
            <a:endParaRPr lang="en-US" dirty="0"/>
          </a:p>
          <a:p>
            <a:pPr marL="514350" lvl="0" indent="-514350">
              <a:buFont typeface="+mj-lt"/>
              <a:buAutoNum type="alphaUcPeriod"/>
            </a:pPr>
            <a:r>
              <a:rPr lang="en-US" dirty="0"/>
              <a:t>Age &gt; 65 years</a:t>
            </a:r>
          </a:p>
          <a:p>
            <a:pPr marL="514350" lvl="0" indent="-514350">
              <a:buFont typeface="+mj-lt"/>
              <a:buAutoNum type="alphaUcPeriod"/>
            </a:pPr>
            <a:r>
              <a:rPr lang="en-US" dirty="0"/>
              <a:t>Lack of clinical signs during discharge</a:t>
            </a:r>
          </a:p>
          <a:p>
            <a:pPr marL="514350" lvl="0" indent="-514350">
              <a:buFont typeface="+mj-lt"/>
              <a:buAutoNum type="alphaUcPeriod"/>
            </a:pPr>
            <a:r>
              <a:rPr lang="en-US" dirty="0"/>
              <a:t>Normal EEG outside of SREDA</a:t>
            </a:r>
          </a:p>
          <a:p>
            <a:pPr marL="514350" lvl="0" indent="-514350">
              <a:buFont typeface="+mj-lt"/>
              <a:buAutoNum type="alphaUcPeriod"/>
            </a:pPr>
            <a:r>
              <a:rPr lang="en-US" dirty="0"/>
              <a:t>Occurs during N2 sleep</a:t>
            </a:r>
          </a:p>
          <a:p>
            <a:pPr marL="514350" lvl="0" indent="-514350">
              <a:buFont typeface="+mj-lt"/>
              <a:buAutoNum type="alphaUcPeriod"/>
            </a:pPr>
            <a:r>
              <a:rPr lang="en-US" dirty="0"/>
              <a:t>Occurs during N3 sleep</a:t>
            </a:r>
          </a:p>
          <a:p>
            <a:endParaRPr lang="en-US" dirty="0"/>
          </a:p>
        </p:txBody>
      </p:sp>
    </p:spTree>
    <p:extLst>
      <p:ext uri="{BB962C8B-B14F-4D97-AF65-F5344CB8AC3E}">
        <p14:creationId xmlns:p14="http://schemas.microsoft.com/office/powerpoint/2010/main" val="114488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4">
                                            <p:txEl>
                                              <p:pRg st="4" end="4"/>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title"/>
          </p:nvPr>
        </p:nvSpPr>
        <p:spPr/>
        <p:txBody>
          <a:bodyPr>
            <a:normAutofit fontScale="90000"/>
          </a:bodyPr>
          <a:lstStyle/>
          <a:p>
            <a:pPr eaLnBrk="1" hangingPunct="1"/>
            <a:r>
              <a:rPr lang="en-US" altLang="en-US" sz="3600"/>
              <a:t>Subclinical Rhythmic Electrographic Discharges in Adults (SREDA)</a:t>
            </a:r>
            <a:endParaRPr lang="en-US" altLang="en-US"/>
          </a:p>
        </p:txBody>
      </p:sp>
      <p:sp>
        <p:nvSpPr>
          <p:cNvPr id="2" name="Content Placeholder 1"/>
          <p:cNvSpPr>
            <a:spLocks noGrp="1"/>
          </p:cNvSpPr>
          <p:nvPr>
            <p:ph idx="1"/>
          </p:nvPr>
        </p:nvSpPr>
        <p:spPr/>
        <p:txBody>
          <a:bodyPr>
            <a:normAutofit fontScale="77500" lnSpcReduction="20000"/>
          </a:bodyPr>
          <a:lstStyle/>
          <a:p>
            <a:r>
              <a:rPr lang="en-US" dirty="0"/>
              <a:t>Mainly seen in older adults in waking or drowsiness (often during HV)</a:t>
            </a:r>
          </a:p>
          <a:p>
            <a:endParaRPr lang="en-US" dirty="0"/>
          </a:p>
          <a:p>
            <a:r>
              <a:rPr lang="en-US" dirty="0"/>
              <a:t>Wide field (parietal or posterior temporal predominance)</a:t>
            </a:r>
          </a:p>
          <a:p>
            <a:endParaRPr lang="en-US" dirty="0"/>
          </a:p>
          <a:p>
            <a:r>
              <a:rPr lang="en-US" dirty="0"/>
              <a:t>Mixed delta-theta rhythmic activity that evolves to faster frequencies over 20-80 seconds</a:t>
            </a:r>
          </a:p>
          <a:p>
            <a:endParaRPr lang="en-US" dirty="0"/>
          </a:p>
          <a:p>
            <a:r>
              <a:rPr lang="en-US" dirty="0"/>
              <a:t>Has been described as ‘seizure’ in reverse</a:t>
            </a:r>
          </a:p>
          <a:p>
            <a:endParaRPr lang="en-US" dirty="0"/>
          </a:p>
          <a:p>
            <a:r>
              <a:rPr lang="en-US" dirty="0"/>
              <a:t>Must be </a:t>
            </a:r>
            <a:r>
              <a:rPr lang="en-US" u="sng" dirty="0"/>
              <a:t>without</a:t>
            </a:r>
            <a:r>
              <a:rPr lang="en-US" dirty="0"/>
              <a:t> clinical signs</a:t>
            </a:r>
          </a:p>
        </p:txBody>
      </p:sp>
    </p:spTree>
    <p:extLst>
      <p:ext uri="{BB962C8B-B14F-4D97-AF65-F5344CB8AC3E}">
        <p14:creationId xmlns:p14="http://schemas.microsoft.com/office/powerpoint/2010/main" val="311648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801688"/>
            <a:ext cx="8229600" cy="4795837"/>
          </a:xfrm>
          <a:noFill/>
        </p:spPr>
      </p:pic>
    </p:spTree>
    <p:extLst>
      <p:ext uri="{BB962C8B-B14F-4D97-AF65-F5344CB8AC3E}">
        <p14:creationId xmlns:p14="http://schemas.microsoft.com/office/powerpoint/2010/main" val="2416413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801688"/>
            <a:ext cx="8229600" cy="4795837"/>
          </a:xfrm>
          <a:noFill/>
        </p:spPr>
      </p:pic>
    </p:spTree>
    <p:extLst>
      <p:ext uri="{BB962C8B-B14F-4D97-AF65-F5344CB8AC3E}">
        <p14:creationId xmlns:p14="http://schemas.microsoft.com/office/powerpoint/2010/main" val="827422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801688"/>
            <a:ext cx="8229600" cy="4795837"/>
          </a:xfrm>
          <a:noFill/>
        </p:spPr>
      </p:pic>
    </p:spTree>
    <p:extLst>
      <p:ext uri="{BB962C8B-B14F-4D97-AF65-F5344CB8AC3E}">
        <p14:creationId xmlns:p14="http://schemas.microsoft.com/office/powerpoint/2010/main" val="3486098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801688"/>
            <a:ext cx="8229600" cy="4795837"/>
          </a:xfrm>
          <a:noFill/>
        </p:spPr>
      </p:pic>
    </p:spTree>
    <p:extLst>
      <p:ext uri="{BB962C8B-B14F-4D97-AF65-F5344CB8AC3E}">
        <p14:creationId xmlns:p14="http://schemas.microsoft.com/office/powerpoint/2010/main" val="1810801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043816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idx="4294967295"/>
          </p:nvPr>
        </p:nvSpPr>
        <p:spPr/>
        <p:txBody>
          <a:bodyPr/>
          <a:lstStyle/>
          <a:p>
            <a:pPr eaLnBrk="1" hangingPunct="1"/>
            <a:r>
              <a:rPr lang="en-US" dirty="0"/>
              <a:t>Sleep EEG</a:t>
            </a:r>
          </a:p>
        </p:txBody>
      </p:sp>
      <p:sp>
        <p:nvSpPr>
          <p:cNvPr id="88067" name="Rectangle 3"/>
          <p:cNvSpPr>
            <a:spLocks noGrp="1" noChangeArrowheads="1"/>
          </p:cNvSpPr>
          <p:nvPr>
            <p:ph type="body" idx="4294967295"/>
          </p:nvPr>
        </p:nvSpPr>
        <p:spPr/>
        <p:txBody>
          <a:bodyPr>
            <a:normAutofit/>
          </a:bodyPr>
          <a:lstStyle/>
          <a:p>
            <a:pPr eaLnBrk="1" hangingPunct="1">
              <a:lnSpc>
                <a:spcPct val="90000"/>
              </a:lnSpc>
            </a:pPr>
            <a:r>
              <a:rPr lang="en-US" dirty="0"/>
              <a:t>Stage N1 - drowsiness</a:t>
            </a:r>
          </a:p>
          <a:p>
            <a:pPr eaLnBrk="1" hangingPunct="1">
              <a:lnSpc>
                <a:spcPct val="90000"/>
              </a:lnSpc>
            </a:pPr>
            <a:endParaRPr lang="en-US" dirty="0"/>
          </a:p>
          <a:p>
            <a:pPr eaLnBrk="1" hangingPunct="1">
              <a:lnSpc>
                <a:spcPct val="90000"/>
              </a:lnSpc>
            </a:pPr>
            <a:r>
              <a:rPr lang="en-US" dirty="0"/>
              <a:t>Stage N2 - specific architecture</a:t>
            </a:r>
          </a:p>
          <a:p>
            <a:pPr eaLnBrk="1" hangingPunct="1">
              <a:lnSpc>
                <a:spcPct val="90000"/>
              </a:lnSpc>
            </a:pPr>
            <a:endParaRPr lang="en-US" dirty="0"/>
          </a:p>
          <a:p>
            <a:pPr eaLnBrk="1" hangingPunct="1">
              <a:lnSpc>
                <a:spcPct val="90000"/>
              </a:lnSpc>
            </a:pPr>
            <a:r>
              <a:rPr lang="en-US" dirty="0"/>
              <a:t>Stage N3 - slow wave sleep</a:t>
            </a:r>
          </a:p>
          <a:p>
            <a:pPr eaLnBrk="1" hangingPunct="1">
              <a:lnSpc>
                <a:spcPct val="90000"/>
              </a:lnSpc>
            </a:pPr>
            <a:endParaRPr lang="en-US" dirty="0"/>
          </a:p>
          <a:p>
            <a:pPr eaLnBrk="1" hangingPunct="1">
              <a:lnSpc>
                <a:spcPct val="90000"/>
              </a:lnSpc>
            </a:pPr>
            <a:r>
              <a:rPr lang="en-US" dirty="0"/>
              <a:t>REM - rapid eye movement</a:t>
            </a:r>
          </a:p>
          <a:p>
            <a:pPr eaLnBrk="1" hangingPunct="1">
              <a:lnSpc>
                <a:spcPct val="90000"/>
              </a:lnSpc>
              <a:buFontTx/>
              <a:buNone/>
            </a:pPr>
            <a:endParaRPr lang="en-US" sz="2000" dirty="0"/>
          </a:p>
        </p:txBody>
      </p:sp>
    </p:spTree>
    <p:extLst>
      <p:ext uri="{BB962C8B-B14F-4D97-AF65-F5344CB8AC3E}">
        <p14:creationId xmlns:p14="http://schemas.microsoft.com/office/powerpoint/2010/main" val="97602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88067">
                                            <p:txEl>
                                              <p:pRg st="2" end="2"/>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p:txBody>
          <a:bodyPr/>
          <a:lstStyle/>
          <a:p>
            <a:r>
              <a:rPr lang="en-US" dirty="0"/>
              <a:t>Patterns in Stage N2 Sleep*</a:t>
            </a:r>
          </a:p>
        </p:txBody>
      </p:sp>
      <p:sp>
        <p:nvSpPr>
          <p:cNvPr id="178178" name="Content Placeholder 2"/>
          <p:cNvSpPr>
            <a:spLocks noGrp="1"/>
          </p:cNvSpPr>
          <p:nvPr>
            <p:ph idx="1"/>
          </p:nvPr>
        </p:nvSpPr>
        <p:spPr/>
        <p:txBody>
          <a:bodyPr/>
          <a:lstStyle/>
          <a:p>
            <a:pPr eaLnBrk="1" hangingPunct="1">
              <a:lnSpc>
                <a:spcPct val="90000"/>
              </a:lnSpc>
            </a:pPr>
            <a:r>
              <a:rPr lang="en-US"/>
              <a:t>Sleep spindles</a:t>
            </a:r>
          </a:p>
          <a:p>
            <a:pPr eaLnBrk="1" hangingPunct="1">
              <a:lnSpc>
                <a:spcPct val="90000"/>
              </a:lnSpc>
            </a:pPr>
            <a:r>
              <a:rPr lang="en-US"/>
              <a:t>K complexes</a:t>
            </a:r>
          </a:p>
          <a:p>
            <a:pPr eaLnBrk="1" hangingPunct="1">
              <a:lnSpc>
                <a:spcPct val="90000"/>
              </a:lnSpc>
            </a:pPr>
            <a:r>
              <a:rPr lang="en-US"/>
              <a:t>Vertex waves (can also be in stage 1)</a:t>
            </a:r>
          </a:p>
          <a:p>
            <a:pPr eaLnBrk="1" hangingPunct="1">
              <a:lnSpc>
                <a:spcPct val="90000"/>
              </a:lnSpc>
            </a:pPr>
            <a:r>
              <a:rPr lang="en-US"/>
              <a:t>POSTS</a:t>
            </a:r>
          </a:p>
          <a:p>
            <a:pPr eaLnBrk="1" hangingPunct="1">
              <a:lnSpc>
                <a:spcPct val="90000"/>
              </a:lnSpc>
            </a:pPr>
            <a:endParaRPr lang="en-US"/>
          </a:p>
          <a:p>
            <a:pPr eaLnBrk="1" hangingPunct="1">
              <a:lnSpc>
                <a:spcPct val="90000"/>
              </a:lnSpc>
            </a:pPr>
            <a:endParaRPr lang="en-US"/>
          </a:p>
          <a:p>
            <a:pPr eaLnBrk="1" hangingPunct="1">
              <a:lnSpc>
                <a:spcPct val="90000"/>
              </a:lnSpc>
            </a:pPr>
            <a:endParaRPr lang="en-US"/>
          </a:p>
          <a:p>
            <a:pPr eaLnBrk="1" hangingPunct="1">
              <a:lnSpc>
                <a:spcPct val="90000"/>
              </a:lnSpc>
              <a:buFontTx/>
              <a:buNone/>
            </a:pPr>
            <a:r>
              <a:rPr lang="en-US" sz="2000"/>
              <a:t>* </a:t>
            </a:r>
            <a:r>
              <a:rPr lang="en-US" sz="2400"/>
              <a:t>all are normal, though some appear “sharp”</a:t>
            </a:r>
          </a:p>
          <a:p>
            <a:endParaRPr lang="en-US"/>
          </a:p>
        </p:txBody>
      </p:sp>
    </p:spTree>
    <p:extLst>
      <p:ext uri="{BB962C8B-B14F-4D97-AF65-F5344CB8AC3E}">
        <p14:creationId xmlns:p14="http://schemas.microsoft.com/office/powerpoint/2010/main" val="3507181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4"/>
          <p:cNvPicPr>
            <a:picLocks noGrp="1" noChangeAspect="1" noChangeArrowheads="1"/>
          </p:cNvPicPr>
          <p:nvPr>
            <p:ph idx="4294967295"/>
          </p:nvPr>
        </p:nvPicPr>
        <p:blipFill>
          <a:blip r:embed="rId3"/>
          <a:srcRect/>
          <a:stretch>
            <a:fillRect/>
          </a:stretch>
        </p:blipFill>
        <p:spPr>
          <a:xfrm>
            <a:off x="457200" y="274638"/>
            <a:ext cx="8229600" cy="5851525"/>
          </a:xfrm>
        </p:spPr>
      </p:pic>
    </p:spTree>
    <p:extLst>
      <p:ext uri="{BB962C8B-B14F-4D97-AF65-F5344CB8AC3E}">
        <p14:creationId xmlns:p14="http://schemas.microsoft.com/office/powerpoint/2010/main" val="371933791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49" name="Picture 2"/>
          <p:cNvPicPr>
            <a:picLocks noGrp="1" noChangeAspect="1" noChangeArrowheads="1"/>
          </p:cNvPicPr>
          <p:nvPr>
            <p:ph idx="4294967295"/>
          </p:nvPr>
        </p:nvPicPr>
        <p:blipFill>
          <a:blip r:embed="rId3"/>
          <a:srcRect/>
          <a:stretch>
            <a:fillRect/>
          </a:stretch>
        </p:blipFill>
        <p:spPr>
          <a:xfrm>
            <a:off x="457200" y="274638"/>
            <a:ext cx="8229600" cy="5851525"/>
          </a:xfrm>
        </p:spPr>
      </p:pic>
    </p:spTree>
    <p:extLst>
      <p:ext uri="{BB962C8B-B14F-4D97-AF65-F5344CB8AC3E}">
        <p14:creationId xmlns:p14="http://schemas.microsoft.com/office/powerpoint/2010/main" val="23178472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1" name="Picture 2"/>
          <p:cNvPicPr>
            <a:picLocks noGrp="1" noChangeAspect="1" noChangeArrowheads="1"/>
          </p:cNvPicPr>
          <p:nvPr>
            <p:ph idx="4294967295"/>
          </p:nvPr>
        </p:nvPicPr>
        <p:blipFill>
          <a:blip r:embed="rId3"/>
          <a:srcRect/>
          <a:stretch>
            <a:fillRect/>
          </a:stretch>
        </p:blipFill>
        <p:spPr>
          <a:xfrm>
            <a:off x="457200" y="274638"/>
            <a:ext cx="8229600" cy="5851525"/>
          </a:xfrm>
        </p:spPr>
      </p:pic>
    </p:spTree>
    <p:extLst>
      <p:ext uri="{BB962C8B-B14F-4D97-AF65-F5344CB8AC3E}">
        <p14:creationId xmlns:p14="http://schemas.microsoft.com/office/powerpoint/2010/main" val="3554124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4"/>
          <p:cNvSpPr>
            <a:spLocks noGrp="1" noChangeArrowheads="1"/>
          </p:cNvSpPr>
          <p:nvPr>
            <p:ph type="title" idx="4294967295"/>
          </p:nvPr>
        </p:nvSpPr>
        <p:spPr/>
        <p:txBody>
          <a:bodyPr/>
          <a:lstStyle/>
          <a:p>
            <a:pPr eaLnBrk="1" hangingPunct="1"/>
            <a:r>
              <a:rPr lang="en-US"/>
              <a:t>Vertex Waves</a:t>
            </a:r>
          </a:p>
        </p:txBody>
      </p:sp>
      <p:sp>
        <p:nvSpPr>
          <p:cNvPr id="186370" name="Rectangle 5"/>
          <p:cNvSpPr>
            <a:spLocks noGrp="1" noChangeArrowheads="1"/>
          </p:cNvSpPr>
          <p:nvPr>
            <p:ph type="body" idx="4294967295"/>
          </p:nvPr>
        </p:nvSpPr>
        <p:spPr/>
        <p:txBody>
          <a:bodyPr/>
          <a:lstStyle/>
          <a:p>
            <a:pPr eaLnBrk="1" hangingPunct="1"/>
            <a:r>
              <a:rPr lang="en-US"/>
              <a:t>High voltage, sharp looking, surface negative waves</a:t>
            </a:r>
          </a:p>
          <a:p>
            <a:pPr eaLnBrk="1" hangingPunct="1"/>
            <a:endParaRPr lang="en-US"/>
          </a:p>
          <a:p>
            <a:pPr eaLnBrk="1" hangingPunct="1"/>
            <a:r>
              <a:rPr lang="en-US"/>
              <a:t>Originate at Cz (the vertex)</a:t>
            </a:r>
          </a:p>
          <a:p>
            <a:pPr eaLnBrk="1" hangingPunct="1"/>
            <a:endParaRPr lang="en-US"/>
          </a:p>
          <a:p>
            <a:pPr eaLnBrk="1" hangingPunct="1"/>
            <a:r>
              <a:rPr lang="en-US"/>
              <a:t>Thought to be generated by the thalamus</a:t>
            </a:r>
          </a:p>
        </p:txBody>
      </p:sp>
    </p:spTree>
    <p:extLst>
      <p:ext uri="{BB962C8B-B14F-4D97-AF65-F5344CB8AC3E}">
        <p14:creationId xmlns:p14="http://schemas.microsoft.com/office/powerpoint/2010/main" val="3949510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7" name="Picture 6"/>
          <p:cNvPicPr>
            <a:picLocks noGrp="1" noChangeAspect="1" noChangeArrowheads="1"/>
          </p:cNvPicPr>
          <p:nvPr>
            <p:ph idx="4294967295"/>
          </p:nvPr>
        </p:nvPicPr>
        <p:blipFill>
          <a:blip r:embed="rId3"/>
          <a:srcRect/>
          <a:stretch>
            <a:fillRect/>
          </a:stretch>
        </p:blipFill>
        <p:spPr>
          <a:xfrm>
            <a:off x="457200" y="274638"/>
            <a:ext cx="8229600" cy="5851525"/>
          </a:xfrm>
        </p:spPr>
      </p:pic>
    </p:spTree>
    <p:extLst>
      <p:ext uri="{BB962C8B-B14F-4D97-AF65-F5344CB8AC3E}">
        <p14:creationId xmlns:p14="http://schemas.microsoft.com/office/powerpoint/2010/main" val="38905708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3"/>
          <p:cNvSpPr>
            <a:spLocks noGrp="1" noChangeArrowheads="1"/>
          </p:cNvSpPr>
          <p:nvPr>
            <p:ph type="title" idx="4294967295"/>
          </p:nvPr>
        </p:nvSpPr>
        <p:spPr/>
        <p:txBody>
          <a:bodyPr/>
          <a:lstStyle/>
          <a:p>
            <a:pPr eaLnBrk="1" hangingPunct="1"/>
            <a:r>
              <a:rPr lang="en-US"/>
              <a:t>Sleep spindles</a:t>
            </a:r>
          </a:p>
        </p:txBody>
      </p:sp>
      <p:sp>
        <p:nvSpPr>
          <p:cNvPr id="89091" name="Rectangle 4"/>
          <p:cNvSpPr>
            <a:spLocks noGrp="1" noChangeArrowheads="1"/>
          </p:cNvSpPr>
          <p:nvPr>
            <p:ph type="body" idx="4294967295"/>
          </p:nvPr>
        </p:nvSpPr>
        <p:spPr/>
        <p:txBody>
          <a:bodyPr/>
          <a:lstStyle/>
          <a:p>
            <a:pPr eaLnBrk="1" hangingPunct="1"/>
            <a:r>
              <a:rPr lang="en-US" dirty="0"/>
              <a:t>Bursts of beta activity (12-16 Hz)</a:t>
            </a:r>
          </a:p>
          <a:p>
            <a:pPr lvl="1" eaLnBrk="1" hangingPunct="1"/>
            <a:r>
              <a:rPr lang="en-US" dirty="0"/>
              <a:t>symmetric and synchronous (age &gt; 2 </a:t>
            </a:r>
            <a:r>
              <a:rPr lang="en-US" dirty="0" err="1"/>
              <a:t>yrs</a:t>
            </a:r>
            <a:r>
              <a:rPr lang="en-US" dirty="0"/>
              <a:t>)</a:t>
            </a:r>
          </a:p>
          <a:p>
            <a:pPr lvl="1" eaLnBrk="1" hangingPunct="1"/>
            <a:r>
              <a:rPr lang="en-US" dirty="0" err="1"/>
              <a:t>fronto</a:t>
            </a:r>
            <a:r>
              <a:rPr lang="en-US" dirty="0"/>
              <a:t>-central head region</a:t>
            </a:r>
          </a:p>
          <a:p>
            <a:pPr lvl="1" eaLnBrk="1" hangingPunct="1"/>
            <a:r>
              <a:rPr lang="en-US" dirty="0"/>
              <a:t>last 1-1.5 seconds</a:t>
            </a:r>
          </a:p>
          <a:p>
            <a:pPr eaLnBrk="1" hangingPunct="1"/>
            <a:endParaRPr lang="en-US" dirty="0"/>
          </a:p>
          <a:p>
            <a:pPr eaLnBrk="1" hangingPunct="1"/>
            <a:r>
              <a:rPr lang="en-US" dirty="0"/>
              <a:t>Thought to be generated by the thalamus</a:t>
            </a:r>
          </a:p>
          <a:p>
            <a:pPr eaLnBrk="1" hangingPunct="1"/>
            <a:endParaRPr lang="en-US" dirty="0"/>
          </a:p>
          <a:p>
            <a:pPr eaLnBrk="1" hangingPunct="1"/>
            <a:endParaRPr lang="en-US" dirty="0"/>
          </a:p>
        </p:txBody>
      </p:sp>
    </p:spTree>
    <p:extLst>
      <p:ext uri="{BB962C8B-B14F-4D97-AF65-F5344CB8AC3E}">
        <p14:creationId xmlns:p14="http://schemas.microsoft.com/office/powerpoint/2010/main" val="111803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90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4"/>
          <p:cNvPicPr>
            <a:picLocks noGrp="1" noChangeAspect="1" noChangeArrowheads="1"/>
          </p:cNvPicPr>
          <p:nvPr>
            <p:ph/>
          </p:nvPr>
        </p:nvPicPr>
        <p:blipFill>
          <a:blip r:embed="rId3"/>
          <a:srcRect/>
          <a:stretch>
            <a:fillRect/>
          </a:stretch>
        </p:blipFill>
        <p:spPr/>
      </p:pic>
    </p:spTree>
    <p:extLst>
      <p:ext uri="{BB962C8B-B14F-4D97-AF65-F5344CB8AC3E}">
        <p14:creationId xmlns:p14="http://schemas.microsoft.com/office/powerpoint/2010/main" val="16267605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buNone/>
            </a:pPr>
            <a:endParaRPr lang="en-US" dirty="0"/>
          </a:p>
          <a:p>
            <a:pPr marL="0" indent="0">
              <a:buNone/>
            </a:pPr>
            <a:r>
              <a:rPr lang="en-US" dirty="0"/>
              <a:t>By what age should sleep spindles become synchronous?</a:t>
            </a:r>
          </a:p>
          <a:p>
            <a:pPr lvl="0"/>
            <a:endParaRPr lang="en-US" dirty="0"/>
          </a:p>
          <a:p>
            <a:pPr marL="514350" lvl="0" indent="-514350">
              <a:buFont typeface="+mj-lt"/>
              <a:buAutoNum type="alphaUcPeriod"/>
            </a:pPr>
            <a:r>
              <a:rPr lang="en-US" dirty="0"/>
              <a:t>2 months</a:t>
            </a:r>
          </a:p>
          <a:p>
            <a:pPr marL="514350" lvl="0" indent="-514350">
              <a:buFont typeface="+mj-lt"/>
              <a:buAutoNum type="alphaUcPeriod"/>
            </a:pPr>
            <a:r>
              <a:rPr lang="en-US" dirty="0"/>
              <a:t>6 months</a:t>
            </a:r>
          </a:p>
          <a:p>
            <a:pPr marL="514350" lvl="0" indent="-514350">
              <a:buFont typeface="+mj-lt"/>
              <a:buAutoNum type="alphaUcPeriod"/>
            </a:pPr>
            <a:r>
              <a:rPr lang="en-US" dirty="0"/>
              <a:t>12 months</a:t>
            </a:r>
          </a:p>
          <a:p>
            <a:pPr marL="514350" lvl="0" indent="-514350">
              <a:buFont typeface="+mj-lt"/>
              <a:buAutoNum type="alphaUcPeriod"/>
            </a:pPr>
            <a:r>
              <a:rPr lang="en-US" dirty="0"/>
              <a:t>2 years</a:t>
            </a:r>
          </a:p>
          <a:p>
            <a:pPr marL="514350" lvl="0" indent="-514350">
              <a:buFont typeface="+mj-lt"/>
              <a:buAutoNum type="alphaUcPeriod"/>
            </a:pPr>
            <a:r>
              <a:rPr lang="en-US" dirty="0"/>
              <a:t>6 years</a:t>
            </a:r>
          </a:p>
          <a:p>
            <a:endParaRPr lang="en-US" dirty="0"/>
          </a:p>
        </p:txBody>
      </p:sp>
    </p:spTree>
    <p:extLst>
      <p:ext uri="{BB962C8B-B14F-4D97-AF65-F5344CB8AC3E}">
        <p14:creationId xmlns:p14="http://schemas.microsoft.com/office/powerpoint/2010/main" val="223839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2">
                                            <p:txEl>
                                              <p:pRg st="6" end="6"/>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p:txBody>
          <a:bodyPr/>
          <a:lstStyle/>
          <a:p>
            <a:pPr eaLnBrk="1" hangingPunct="1"/>
            <a:r>
              <a:rPr lang="en-US" dirty="0"/>
              <a:t>Posterior Dominant Rhythm</a:t>
            </a:r>
          </a:p>
        </p:txBody>
      </p:sp>
      <p:sp>
        <p:nvSpPr>
          <p:cNvPr id="22531" name="Rectangle 3"/>
          <p:cNvSpPr>
            <a:spLocks noGrp="1" noChangeArrowheads="1"/>
          </p:cNvSpPr>
          <p:nvPr>
            <p:ph type="body" idx="4294967295"/>
          </p:nvPr>
        </p:nvSpPr>
        <p:spPr/>
        <p:txBody>
          <a:bodyPr>
            <a:normAutofit fontScale="85000" lnSpcReduction="20000"/>
          </a:bodyPr>
          <a:lstStyle/>
          <a:p>
            <a:pPr eaLnBrk="1" hangingPunct="1"/>
            <a:r>
              <a:rPr lang="en-US" dirty="0"/>
              <a:t>“the Alpha rhythm” (resting rhythm of occipital cortex)</a:t>
            </a:r>
          </a:p>
          <a:p>
            <a:pPr marL="457200" lvl="1" indent="0">
              <a:buNone/>
            </a:pPr>
            <a:endParaRPr lang="en-US" sz="2000" dirty="0"/>
          </a:p>
          <a:p>
            <a:r>
              <a:rPr lang="en-US" dirty="0"/>
              <a:t>Variants</a:t>
            </a:r>
          </a:p>
          <a:p>
            <a:pPr lvl="1"/>
            <a:r>
              <a:rPr lang="en-US" dirty="0"/>
              <a:t>alpha squeak</a:t>
            </a:r>
          </a:p>
          <a:p>
            <a:pPr lvl="1"/>
            <a:r>
              <a:rPr lang="en-US" dirty="0"/>
              <a:t>slow and fast variants</a:t>
            </a:r>
          </a:p>
          <a:p>
            <a:pPr lvl="1"/>
            <a:r>
              <a:rPr lang="en-US" altLang="en-US" dirty="0"/>
              <a:t>paradoxical alpha – increases with alertness</a:t>
            </a:r>
          </a:p>
          <a:p>
            <a:pPr lvl="1"/>
            <a:endParaRPr lang="en-US" altLang="en-US" dirty="0"/>
          </a:p>
          <a:p>
            <a:r>
              <a:rPr lang="en-US" altLang="en-US" dirty="0" err="1"/>
              <a:t>Bancaud’s</a:t>
            </a:r>
            <a:r>
              <a:rPr lang="en-US" altLang="en-US" dirty="0"/>
              <a:t> phenomenon (abnormal) – failure to attenuate with eye closure (ipsilateral pathway lesion)</a:t>
            </a:r>
          </a:p>
          <a:p>
            <a:endParaRPr lang="en-US" altLang="en-US" dirty="0"/>
          </a:p>
          <a:p>
            <a:r>
              <a:rPr lang="en-US" dirty="0"/>
              <a:t>Should be symmetric…?</a:t>
            </a:r>
            <a:endParaRPr lang="en-US" altLang="en-US" dirty="0"/>
          </a:p>
          <a:p>
            <a:endParaRPr lang="en-US" dirty="0"/>
          </a:p>
        </p:txBody>
      </p:sp>
    </p:spTree>
    <p:extLst>
      <p:ext uri="{BB962C8B-B14F-4D97-AF65-F5344CB8AC3E}">
        <p14:creationId xmlns:p14="http://schemas.microsoft.com/office/powerpoint/2010/main" val="29970946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1" name="Picture 2"/>
          <p:cNvPicPr>
            <a:picLocks noGrp="1" noChangeAspect="1" noChangeArrowheads="1"/>
          </p:cNvPicPr>
          <p:nvPr>
            <p:ph idx="4294967295"/>
          </p:nvPr>
        </p:nvPicPr>
        <p:blipFill>
          <a:blip r:embed="rId3"/>
          <a:srcRect/>
          <a:stretch>
            <a:fillRect/>
          </a:stretch>
        </p:blipFill>
        <p:spPr>
          <a:xfrm>
            <a:off x="457200" y="274638"/>
            <a:ext cx="8229600" cy="5851525"/>
          </a:xfrm>
        </p:spPr>
      </p:pic>
    </p:spTree>
    <p:extLst>
      <p:ext uri="{BB962C8B-B14F-4D97-AF65-F5344CB8AC3E}">
        <p14:creationId xmlns:p14="http://schemas.microsoft.com/office/powerpoint/2010/main" val="26473004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p:txBody>
          <a:bodyPr/>
          <a:lstStyle/>
          <a:p>
            <a:pPr eaLnBrk="1" hangingPunct="1"/>
            <a:r>
              <a:rPr lang="en-US"/>
              <a:t>K complexes</a:t>
            </a:r>
          </a:p>
        </p:txBody>
      </p:sp>
      <p:sp>
        <p:nvSpPr>
          <p:cNvPr id="202754" name="Rectangle 4"/>
          <p:cNvSpPr>
            <a:spLocks noGrp="1" noChangeArrowheads="1"/>
          </p:cNvSpPr>
          <p:nvPr>
            <p:ph type="body" idx="4294967295"/>
          </p:nvPr>
        </p:nvSpPr>
        <p:spPr/>
        <p:txBody>
          <a:bodyPr/>
          <a:lstStyle/>
          <a:p>
            <a:pPr eaLnBrk="1" hangingPunct="1">
              <a:lnSpc>
                <a:spcPct val="90000"/>
              </a:lnSpc>
            </a:pPr>
            <a:endParaRPr lang="en-US" sz="2800" dirty="0"/>
          </a:p>
          <a:p>
            <a:pPr eaLnBrk="1" hangingPunct="1">
              <a:lnSpc>
                <a:spcPct val="90000"/>
              </a:lnSpc>
            </a:pPr>
            <a:r>
              <a:rPr lang="en-US" sz="2800" dirty="0"/>
              <a:t>Broad 0.5-2 second long wave</a:t>
            </a:r>
          </a:p>
          <a:p>
            <a:pPr eaLnBrk="1" hangingPunct="1">
              <a:lnSpc>
                <a:spcPct val="90000"/>
              </a:lnSpc>
            </a:pPr>
            <a:r>
              <a:rPr lang="en-US" sz="2800" dirty="0" err="1"/>
              <a:t>Fronto</a:t>
            </a:r>
            <a:r>
              <a:rPr lang="en-US" sz="2800" dirty="0"/>
              <a:t>-central predominance</a:t>
            </a:r>
          </a:p>
          <a:p>
            <a:pPr eaLnBrk="1" hangingPunct="1">
              <a:lnSpc>
                <a:spcPct val="90000"/>
              </a:lnSpc>
            </a:pPr>
            <a:r>
              <a:rPr lang="en-US" sz="2800" dirty="0"/>
              <a:t>Might be followed by a sleep spindle</a:t>
            </a:r>
          </a:p>
          <a:p>
            <a:pPr eaLnBrk="1" hangingPunct="1">
              <a:lnSpc>
                <a:spcPct val="90000"/>
              </a:lnSpc>
            </a:pPr>
            <a:endParaRPr lang="en-US" sz="2800" dirty="0"/>
          </a:p>
          <a:p>
            <a:pPr eaLnBrk="1" hangingPunct="1">
              <a:lnSpc>
                <a:spcPct val="90000"/>
              </a:lnSpc>
            </a:pPr>
            <a:r>
              <a:rPr lang="en-US" sz="2400" dirty="0"/>
              <a:t>related to arousal (noise, clapping, </a:t>
            </a:r>
            <a:r>
              <a:rPr lang="en-US" sz="2400" u="sng" dirty="0"/>
              <a:t>k</a:t>
            </a:r>
            <a:r>
              <a:rPr lang="en-US" sz="2400" dirty="0"/>
              <a:t>nock)</a:t>
            </a:r>
          </a:p>
          <a:p>
            <a:pPr eaLnBrk="1" hangingPunct="1">
              <a:lnSpc>
                <a:spcPct val="90000"/>
              </a:lnSpc>
            </a:pPr>
            <a:endParaRPr lang="en-US" sz="2400" dirty="0"/>
          </a:p>
        </p:txBody>
      </p:sp>
    </p:spTree>
    <p:extLst>
      <p:ext uri="{BB962C8B-B14F-4D97-AF65-F5344CB8AC3E}">
        <p14:creationId xmlns:p14="http://schemas.microsoft.com/office/powerpoint/2010/main" val="39152671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5"/>
          <p:cNvPicPr>
            <a:picLocks noGrp="1" noChangeAspect="1" noChangeArrowheads="1"/>
          </p:cNvPicPr>
          <p:nvPr>
            <p:ph idx="4294967295"/>
          </p:nvPr>
        </p:nvPicPr>
        <p:blipFill>
          <a:blip r:embed="rId3"/>
          <a:srcRect/>
          <a:stretch>
            <a:fillRect/>
          </a:stretch>
        </p:blipFill>
        <p:spPr>
          <a:xfrm>
            <a:off x="457200" y="274638"/>
            <a:ext cx="8229600" cy="5851525"/>
          </a:xfrm>
        </p:spPr>
      </p:pic>
    </p:spTree>
    <p:extLst>
      <p:ext uri="{BB962C8B-B14F-4D97-AF65-F5344CB8AC3E}">
        <p14:creationId xmlns:p14="http://schemas.microsoft.com/office/powerpoint/2010/main" val="14200173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ChangeArrowheads="1"/>
          </p:cNvSpPr>
          <p:nvPr>
            <p:ph type="title" idx="4294967295"/>
          </p:nvPr>
        </p:nvSpPr>
        <p:spPr/>
        <p:txBody>
          <a:bodyPr/>
          <a:lstStyle/>
          <a:p>
            <a:pPr eaLnBrk="1" hangingPunct="1"/>
            <a:r>
              <a:rPr lang="en-US"/>
              <a:t>POSTS</a:t>
            </a:r>
          </a:p>
        </p:txBody>
      </p:sp>
      <p:sp>
        <p:nvSpPr>
          <p:cNvPr id="100355" name="Rectangle 5"/>
          <p:cNvSpPr>
            <a:spLocks noGrp="1" noChangeArrowheads="1"/>
          </p:cNvSpPr>
          <p:nvPr>
            <p:ph type="body" idx="4294967295"/>
          </p:nvPr>
        </p:nvSpPr>
        <p:spPr/>
        <p:txBody>
          <a:bodyPr/>
          <a:lstStyle/>
          <a:p>
            <a:pPr eaLnBrk="1" hangingPunct="1"/>
            <a:endParaRPr lang="en-US" dirty="0"/>
          </a:p>
          <a:p>
            <a:pPr eaLnBrk="1" hangingPunct="1"/>
            <a:r>
              <a:rPr lang="en-US" dirty="0"/>
              <a:t>Positive Occipital Sharp Transients of Sleep</a:t>
            </a:r>
          </a:p>
          <a:p>
            <a:pPr eaLnBrk="1" hangingPunct="1"/>
            <a:endParaRPr lang="en-US" dirty="0"/>
          </a:p>
          <a:p>
            <a:pPr eaLnBrk="1" hangingPunct="1"/>
            <a:r>
              <a:rPr lang="en-US" dirty="0"/>
              <a:t>That’s exactly what they are.</a:t>
            </a:r>
          </a:p>
          <a:p>
            <a:pPr eaLnBrk="1" hangingPunct="1"/>
            <a:endParaRPr lang="en-US" dirty="0"/>
          </a:p>
          <a:p>
            <a:pPr eaLnBrk="1" hangingPunct="1"/>
            <a:r>
              <a:rPr lang="en-US" dirty="0"/>
              <a:t>Should be symmetric and synchronous.</a:t>
            </a:r>
          </a:p>
        </p:txBody>
      </p:sp>
    </p:spTree>
    <p:extLst>
      <p:ext uri="{BB962C8B-B14F-4D97-AF65-F5344CB8AC3E}">
        <p14:creationId xmlns:p14="http://schemas.microsoft.com/office/powerpoint/2010/main" val="362186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3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3"/>
          <p:cNvPicPr>
            <a:picLocks noGrp="1" noChangeAspect="1" noChangeArrowheads="1"/>
          </p:cNvPicPr>
          <p:nvPr>
            <p:ph/>
          </p:nvPr>
        </p:nvPicPr>
        <p:blipFill>
          <a:blip r:embed="rId3"/>
          <a:srcRect/>
          <a:stretch>
            <a:fillRect/>
          </a:stretch>
        </p:blipFill>
        <p:spPr>
          <a:xfrm>
            <a:off x="457200" y="304800"/>
            <a:ext cx="8229600" cy="5851525"/>
          </a:xfrm>
        </p:spPr>
      </p:pic>
      <p:sp>
        <p:nvSpPr>
          <p:cNvPr id="2" name="TextBox 1"/>
          <p:cNvSpPr txBox="1"/>
          <p:nvPr/>
        </p:nvSpPr>
        <p:spPr>
          <a:xfrm>
            <a:off x="3654377" y="6324600"/>
            <a:ext cx="1835246" cy="369332"/>
          </a:xfrm>
          <a:prstGeom prst="rect">
            <a:avLst/>
          </a:prstGeom>
          <a:noFill/>
        </p:spPr>
        <p:txBody>
          <a:bodyPr wrap="none" rtlCol="0">
            <a:spAutoFit/>
          </a:bodyPr>
          <a:lstStyle/>
          <a:p>
            <a:r>
              <a:rPr lang="en-US" dirty="0"/>
              <a:t>Are these POSTS?</a:t>
            </a:r>
          </a:p>
        </p:txBody>
      </p:sp>
    </p:spTree>
    <p:extLst>
      <p:ext uri="{BB962C8B-B14F-4D97-AF65-F5344CB8AC3E}">
        <p14:creationId xmlns:p14="http://schemas.microsoft.com/office/powerpoint/2010/main" val="8444170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4"/>
          <p:cNvSpPr>
            <a:spLocks noGrp="1" noChangeArrowheads="1"/>
          </p:cNvSpPr>
          <p:nvPr>
            <p:ph type="title" idx="4294967295"/>
          </p:nvPr>
        </p:nvSpPr>
        <p:spPr/>
        <p:txBody>
          <a:bodyPr/>
          <a:lstStyle/>
          <a:p>
            <a:pPr eaLnBrk="1" hangingPunct="1"/>
            <a:r>
              <a:rPr lang="en-US"/>
              <a:t>Lambda Waves</a:t>
            </a:r>
          </a:p>
        </p:txBody>
      </p:sp>
      <p:sp>
        <p:nvSpPr>
          <p:cNvPr id="104451" name="Rectangle 5"/>
          <p:cNvSpPr>
            <a:spLocks noGrp="1" noChangeArrowheads="1"/>
          </p:cNvSpPr>
          <p:nvPr>
            <p:ph type="body" idx="4294967295"/>
          </p:nvPr>
        </p:nvSpPr>
        <p:spPr/>
        <p:txBody>
          <a:bodyPr/>
          <a:lstStyle/>
          <a:p>
            <a:pPr eaLnBrk="1" hangingPunct="1"/>
            <a:r>
              <a:rPr lang="en-US"/>
              <a:t>A sharp looking wave that has a positive polarity in the occipital regions</a:t>
            </a:r>
          </a:p>
          <a:p>
            <a:pPr eaLnBrk="1" hangingPunct="1"/>
            <a:endParaRPr lang="en-US"/>
          </a:p>
          <a:p>
            <a:pPr eaLnBrk="1" hangingPunct="1"/>
            <a:r>
              <a:rPr lang="en-US"/>
              <a:t>looks like the letter “</a:t>
            </a:r>
            <a:r>
              <a:rPr lang="el-GR"/>
              <a:t>λ</a:t>
            </a:r>
            <a:r>
              <a:rPr lang="en-US"/>
              <a:t>”</a:t>
            </a:r>
          </a:p>
          <a:p>
            <a:pPr eaLnBrk="1" hangingPunct="1"/>
            <a:r>
              <a:rPr lang="en-US"/>
              <a:t>synchronous and symmetric</a:t>
            </a:r>
          </a:p>
          <a:p>
            <a:pPr eaLnBrk="1" hangingPunct="1"/>
            <a:endParaRPr lang="en-US"/>
          </a:p>
          <a:p>
            <a:pPr eaLnBrk="1" hangingPunct="1"/>
            <a:r>
              <a:rPr lang="en-US"/>
              <a:t>Occurs when scanning lines or looking at an picture (visual activity)</a:t>
            </a:r>
          </a:p>
        </p:txBody>
      </p:sp>
    </p:spTree>
    <p:extLst>
      <p:ext uri="{BB962C8B-B14F-4D97-AF65-F5344CB8AC3E}">
        <p14:creationId xmlns:p14="http://schemas.microsoft.com/office/powerpoint/2010/main" val="316670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45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4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a:bodyPr>
          <a:lstStyle/>
          <a:p>
            <a:r>
              <a:rPr lang="en-US" dirty="0"/>
              <a:t>Awake EEG includes PDR, Mu, and third rhythm</a:t>
            </a:r>
          </a:p>
          <a:p>
            <a:endParaRPr lang="en-US" dirty="0"/>
          </a:p>
          <a:p>
            <a:r>
              <a:rPr lang="en-US" dirty="0"/>
              <a:t>Benign variants do not disrupt the background, do not persist into deep sleep, and must not be over-interpreted</a:t>
            </a:r>
          </a:p>
          <a:p>
            <a:endParaRPr lang="en-US" dirty="0"/>
          </a:p>
          <a:p>
            <a:r>
              <a:rPr lang="en-US" dirty="0"/>
              <a:t>Normal N2 sleep structures include K complexes, vertex waves, sleep spindles, and POSTS</a:t>
            </a:r>
          </a:p>
        </p:txBody>
      </p:sp>
    </p:spTree>
    <p:extLst>
      <p:ext uri="{BB962C8B-B14F-4D97-AF65-F5344CB8AC3E}">
        <p14:creationId xmlns:p14="http://schemas.microsoft.com/office/powerpoint/2010/main" val="2395652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3047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p:txBody>
          <a:bodyPr>
            <a:normAutofit fontScale="92500" lnSpcReduction="20000"/>
          </a:bodyPr>
          <a:lstStyle/>
          <a:p>
            <a:endParaRPr lang="en-US" dirty="0"/>
          </a:p>
          <a:p>
            <a:pPr marL="0" indent="0">
              <a:buNone/>
            </a:pPr>
            <a:r>
              <a:rPr lang="en-US" dirty="0"/>
              <a:t>What is the allowable, normal asymmetry regarding the posterior dominant rhythm (alpha rhythm)?</a:t>
            </a:r>
          </a:p>
          <a:p>
            <a:pPr lvl="0"/>
            <a:endParaRPr lang="en-US" dirty="0"/>
          </a:p>
          <a:p>
            <a:pPr marL="514350" lvl="0" indent="-514350">
              <a:buFont typeface="+mj-lt"/>
              <a:buAutoNum type="alphaUcPeriod"/>
            </a:pPr>
            <a:r>
              <a:rPr lang="en-US" dirty="0"/>
              <a:t>Up to 35% higher amplitude on the right, and up to 35% higher amplitude on the left.</a:t>
            </a:r>
          </a:p>
          <a:p>
            <a:pPr marL="514350" lvl="0" indent="-514350">
              <a:buFont typeface="+mj-lt"/>
              <a:buAutoNum type="alphaUcPeriod"/>
            </a:pPr>
            <a:r>
              <a:rPr lang="en-US" dirty="0"/>
              <a:t>Up to 50% higher amplitude on the right, and up to 35% higher amplitude on the left.</a:t>
            </a:r>
          </a:p>
          <a:p>
            <a:pPr marL="514350" lvl="0" indent="-514350">
              <a:buFont typeface="+mj-lt"/>
              <a:buAutoNum type="alphaUcPeriod"/>
            </a:pPr>
            <a:r>
              <a:rPr lang="en-US" dirty="0"/>
              <a:t>Up to 35% higher amplitude on the right, and up to 50% higher amplitude on the left.</a:t>
            </a:r>
          </a:p>
          <a:p>
            <a:pPr marL="514350" lvl="0" indent="-514350">
              <a:buFont typeface="+mj-lt"/>
              <a:buAutoNum type="alphaUcPeriod"/>
            </a:pPr>
            <a:r>
              <a:rPr lang="en-US" dirty="0"/>
              <a:t>Up to 50% higher amplitude on the right, and up to 50% higher amplitude on the left.</a:t>
            </a:r>
          </a:p>
          <a:p>
            <a:pPr marL="514350" lvl="0" indent="-514350">
              <a:buFont typeface="+mj-lt"/>
              <a:buAutoNum type="alphaUcPeriod"/>
            </a:pPr>
            <a:r>
              <a:rPr lang="en-US" dirty="0"/>
              <a:t>Any asymmetry is considered abnormal</a:t>
            </a:r>
          </a:p>
          <a:p>
            <a:endParaRPr lang="en-US" dirty="0"/>
          </a:p>
        </p:txBody>
      </p:sp>
    </p:spTree>
    <p:extLst>
      <p:ext uri="{BB962C8B-B14F-4D97-AF65-F5344CB8AC3E}">
        <p14:creationId xmlns:p14="http://schemas.microsoft.com/office/powerpoint/2010/main" val="414872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4" end="4"/>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610600" cy="639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91000" y="6172200"/>
            <a:ext cx="2190151" cy="369332"/>
          </a:xfrm>
          <a:prstGeom prst="rect">
            <a:avLst/>
          </a:prstGeom>
          <a:solidFill>
            <a:schemeClr val="tx1"/>
          </a:solidFill>
        </p:spPr>
        <p:txBody>
          <a:bodyPr wrap="none" rtlCol="0">
            <a:spAutoFit/>
          </a:bodyPr>
          <a:lstStyle/>
          <a:p>
            <a:r>
              <a:rPr lang="en-US" dirty="0">
                <a:solidFill>
                  <a:schemeClr val="bg2"/>
                </a:solidFill>
              </a:rPr>
              <a:t>Alpha squeak pattern</a:t>
            </a:r>
          </a:p>
        </p:txBody>
      </p:sp>
    </p:spTree>
    <p:extLst>
      <p:ext uri="{BB962C8B-B14F-4D97-AF65-F5344CB8AC3E}">
        <p14:creationId xmlns:p14="http://schemas.microsoft.com/office/powerpoint/2010/main" val="215901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1351</TotalTime>
  <Words>1968</Words>
  <Application>Microsoft Office PowerPoint</Application>
  <PresentationFormat>On-screen Show (4:3)</PresentationFormat>
  <Paragraphs>357</Paragraphs>
  <Slides>66</Slides>
  <Notes>52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66</vt:i4>
      </vt:variant>
    </vt:vector>
  </HeadingPairs>
  <TitlesOfParts>
    <vt:vector size="74" baseType="lpstr">
      <vt:lpstr>Aharoni</vt:lpstr>
      <vt:lpstr>Arial</vt:lpstr>
      <vt:lpstr>Calibri</vt:lpstr>
      <vt:lpstr>Calibri Light</vt:lpstr>
      <vt:lpstr>Century Gothic</vt:lpstr>
      <vt:lpstr>2_Office Theme</vt:lpstr>
      <vt:lpstr>3_Office Theme</vt:lpstr>
      <vt:lpstr>4_Office Theme</vt:lpstr>
      <vt:lpstr>PowerPoint Presentation</vt:lpstr>
      <vt:lpstr>PowerPoint Presentation</vt:lpstr>
      <vt:lpstr>Overview</vt:lpstr>
      <vt:lpstr>Major waking rhythms</vt:lpstr>
      <vt:lpstr>PowerPoint Presentation</vt:lpstr>
      <vt:lpstr>Posterior Dominant Rhythm</vt:lpstr>
      <vt:lpstr>PowerPoint Presentation</vt:lpstr>
      <vt:lpstr>PowerPoint Presentation</vt:lpstr>
      <vt:lpstr>PowerPoint Presentation</vt:lpstr>
      <vt:lpstr>PowerPoint Presentation</vt:lpstr>
      <vt:lpstr>PowerPoint Presentation</vt:lpstr>
      <vt:lpstr>PowerPoint Presentation</vt:lpstr>
      <vt:lpstr>Mu rhythm</vt:lpstr>
      <vt:lpstr>PowerPoint Presentation</vt:lpstr>
      <vt:lpstr>Midline theta</vt:lpstr>
      <vt:lpstr>PowerPoint Presentation</vt:lpstr>
      <vt:lpstr>Drowsy EEG</vt:lpstr>
      <vt:lpstr>PowerPoint Presentation</vt:lpstr>
      <vt:lpstr>PowerPoint Presentation</vt:lpstr>
      <vt:lpstr>PowerPoint Presentation</vt:lpstr>
      <vt:lpstr>Frontal Beta Activity</vt:lpstr>
      <vt:lpstr>PowerPoint Presentation</vt:lpstr>
      <vt:lpstr>Third rhythm</vt:lpstr>
      <vt:lpstr>PowerPoint Presentation</vt:lpstr>
      <vt:lpstr>Benign Variants</vt:lpstr>
      <vt:lpstr>PowerPoint Presentation</vt:lpstr>
      <vt:lpstr>PowerPoint Presentation</vt:lpstr>
      <vt:lpstr>PowerPoint Presentation</vt:lpstr>
      <vt:lpstr>Wickets</vt:lpstr>
      <vt:lpstr>Wickets</vt:lpstr>
      <vt:lpstr>PowerPoint Presentation</vt:lpstr>
      <vt:lpstr>PowerPoint Presentation</vt:lpstr>
      <vt:lpstr>Rhythmic Temporal Theta Bursts of Drowsiness (RTTBD) Rhythmic Midtemporal Theta of Drowsiness (RMTD) Psychomotor variant</vt:lpstr>
      <vt:lpstr>PowerPoint Presentation</vt:lpstr>
      <vt:lpstr>PowerPoint Presentation</vt:lpstr>
      <vt:lpstr>PowerPoint Presentation</vt:lpstr>
      <vt:lpstr>PowerPoint Presentation</vt:lpstr>
      <vt:lpstr>Benign Sporadic Sleep Spikes (BSSS) Benign Epileptiform Transients of Sleep (BETS) Small Sharp Spikes (SSS)</vt:lpstr>
      <vt:lpstr>PowerPoint Presentation</vt:lpstr>
      <vt:lpstr>PowerPoint Presentation</vt:lpstr>
      <vt:lpstr>PowerPoint Presentation</vt:lpstr>
      <vt:lpstr>14- and 6-Hz positive bursts (ctenoids)</vt:lpstr>
      <vt:lpstr>6-Hz Phantom Spike-and-Wave</vt:lpstr>
      <vt:lpstr>PowerPoint Presentation</vt:lpstr>
      <vt:lpstr>Subclinical Rhythmic Electrographic Discharges in Adults (SREDA)</vt:lpstr>
      <vt:lpstr>PowerPoint Presentation</vt:lpstr>
      <vt:lpstr>PowerPoint Presentation</vt:lpstr>
      <vt:lpstr>PowerPoint Presentation</vt:lpstr>
      <vt:lpstr>PowerPoint Presentation</vt:lpstr>
      <vt:lpstr>Sleep EEG</vt:lpstr>
      <vt:lpstr>Patterns in Stage N2 Sleep*</vt:lpstr>
      <vt:lpstr>PowerPoint Presentation</vt:lpstr>
      <vt:lpstr>PowerPoint Presentation</vt:lpstr>
      <vt:lpstr>PowerPoint Presentation</vt:lpstr>
      <vt:lpstr>Vertex Waves</vt:lpstr>
      <vt:lpstr>PowerPoint Presentation</vt:lpstr>
      <vt:lpstr>Sleep spindles</vt:lpstr>
      <vt:lpstr>PowerPoint Presentation</vt:lpstr>
      <vt:lpstr>PowerPoint Presentation</vt:lpstr>
      <vt:lpstr>PowerPoint Presentation</vt:lpstr>
      <vt:lpstr>K complexes</vt:lpstr>
      <vt:lpstr>PowerPoint Presentation</vt:lpstr>
      <vt:lpstr>POSTS</vt:lpstr>
      <vt:lpstr>PowerPoint Presentation</vt:lpstr>
      <vt:lpstr>Lambda Waves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 Adult EEG (including benign variants)</dc:title>
  <dc:creator>bhattab</dc:creator>
  <cp:lastModifiedBy>Loughlin, Naomi</cp:lastModifiedBy>
  <cp:revision>64</cp:revision>
  <dcterms:created xsi:type="dcterms:W3CDTF">2016-06-01T03:20:57Z</dcterms:created>
  <dcterms:modified xsi:type="dcterms:W3CDTF">2023-08-24T11:36:32Z</dcterms:modified>
</cp:coreProperties>
</file>